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  <p:sldMasterId id="2147483682" r:id="rId6"/>
  </p:sldMasterIdLst>
  <p:notesMasterIdLst>
    <p:notesMasterId r:id="rId26"/>
  </p:notesMasterIdLst>
  <p:sldIdLst>
    <p:sldId id="340" r:id="rId7"/>
    <p:sldId id="319" r:id="rId8"/>
    <p:sldId id="313" r:id="rId9"/>
    <p:sldId id="322" r:id="rId10"/>
    <p:sldId id="338" r:id="rId11"/>
    <p:sldId id="337" r:id="rId12"/>
    <p:sldId id="323" r:id="rId13"/>
    <p:sldId id="328" r:id="rId14"/>
    <p:sldId id="334" r:id="rId15"/>
    <p:sldId id="336" r:id="rId16"/>
    <p:sldId id="265" r:id="rId17"/>
    <p:sldId id="324" r:id="rId18"/>
    <p:sldId id="339" r:id="rId19"/>
    <p:sldId id="329" r:id="rId20"/>
    <p:sldId id="325" r:id="rId21"/>
    <p:sldId id="330" r:id="rId22"/>
    <p:sldId id="327" r:id="rId23"/>
    <p:sldId id="331" r:id="rId24"/>
    <p:sldId id="320" r:id="rId2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8064A2"/>
    <a:srgbClr val="8DC9CC"/>
    <a:srgbClr val="43536A"/>
    <a:srgbClr val="265185"/>
    <a:srgbClr val="5A6C90"/>
    <a:srgbClr val="7485A8"/>
    <a:srgbClr val="2A496C"/>
    <a:srgbClr val="6E3CBC"/>
    <a:srgbClr val="CFD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7ED97-3C5B-92A5-0910-15FC2691929B}" v="41" dt="2022-04-10T04:01:26.996"/>
    <p1510:client id="{2676F4E4-0495-AFCA-9776-35A61D54D0C5}" v="594" dt="2022-04-10T07:21:34.030"/>
    <p1510:client id="{26911800-D47E-DF5A-F3DA-B7B5898C0B5B}" v="27" dt="2022-04-10T12:12:06.539"/>
    <p1510:client id="{595EAC7B-D2C2-9F42-E5D5-AB836D0ABB91}" v="5" dt="2022-04-10T11:26:22.850"/>
    <p1510:client id="{6EB350AB-B4E8-40C1-B4B9-546693832D27}" v="2797" dt="2022-04-11T13:20:23.191"/>
    <p1510:client id="{92EE62A4-FA85-80BD-F8CE-9F78124F4ECB}" v="1" dt="2022-04-10T13:09:13.938"/>
    <p1510:client id="{A731A072-2614-CAA1-8E5E-DD743AB62A46}" v="16" vWet="17" dt="2022-04-11T13:06:47.059"/>
    <p1510:client id="{E537C0E1-8B43-52A1-8623-D06D75790F34}" v="13" dt="2022-04-10T12:15:18.412"/>
    <p1510:client id="{F84515D8-625A-80A5-0AD3-ACE971C15F14}" v="421" dt="2022-04-10T14:24:29.075"/>
    <p1510:client id="{F8594881-EFF3-29A1-398C-A0C1B23A5516}" v="57" dt="2022-04-10T12:15:49.319"/>
    <p1510:client id="{FAA8C23E-8278-9C7A-EEE1-A94FF5173887}" v="448" dt="2022-04-10T14:10:35.1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6" d="100"/>
          <a:sy n="116" d="100"/>
        </p:scale>
        <p:origin x="75" y="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Images</c:v>
                </c:pt>
              </c:strCache>
            </c:strRef>
          </c:tx>
          <c:spPr>
            <a:solidFill>
              <a:srgbClr val="8064A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Inception-v3</c:v>
                </c:pt>
                <c:pt idx="1">
                  <c:v>VGG16</c:v>
                </c:pt>
                <c:pt idx="2">
                  <c:v>ResNet18</c:v>
                </c:pt>
                <c:pt idx="3">
                  <c:v>LSTM</c:v>
                </c:pt>
                <c:pt idx="4">
                  <c:v>LSTM</c:v>
                </c:pt>
                <c:pt idx="5">
                  <c:v>Light GBM</c:v>
                </c:pt>
                <c:pt idx="6">
                  <c:v>XGBoost</c:v>
                </c:pt>
                <c:pt idx="7">
                  <c:v>MLP</c:v>
                </c:pt>
                <c:pt idx="8">
                  <c:v>MLP &amp; Dropout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0.56999999999999995</c:v>
                </c:pt>
                <c:pt idx="1">
                  <c:v>0.66</c:v>
                </c:pt>
                <c:pt idx="2">
                  <c:v>0.78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4B-402F-BC08-0C431BBD82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Series</c:v>
                </c:pt>
              </c:strCache>
            </c:strRef>
          </c:tx>
          <c:spPr>
            <a:solidFill>
              <a:srgbClr val="8DC9CC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Inception-v3</c:v>
                </c:pt>
                <c:pt idx="1">
                  <c:v>VGG16</c:v>
                </c:pt>
                <c:pt idx="2">
                  <c:v>ResNet18</c:v>
                </c:pt>
                <c:pt idx="3">
                  <c:v>LSTM</c:v>
                </c:pt>
                <c:pt idx="4">
                  <c:v>LSTM</c:v>
                </c:pt>
                <c:pt idx="5">
                  <c:v>Light GBM</c:v>
                </c:pt>
                <c:pt idx="6">
                  <c:v>XGBoost</c:v>
                </c:pt>
                <c:pt idx="7">
                  <c:v>MLP</c:v>
                </c:pt>
                <c:pt idx="8">
                  <c:v>MLP &amp; Dropout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19-48FA-911B-2C4D772C16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Music Features</c:v>
                </c:pt>
              </c:strCache>
            </c:strRef>
          </c:tx>
          <c:spPr>
            <a:solidFill>
              <a:srgbClr val="1F497D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Inception-v3</c:v>
                </c:pt>
                <c:pt idx="1">
                  <c:v>VGG16</c:v>
                </c:pt>
                <c:pt idx="2">
                  <c:v>ResNet18</c:v>
                </c:pt>
                <c:pt idx="3">
                  <c:v>LSTM</c:v>
                </c:pt>
                <c:pt idx="4">
                  <c:v>LSTM</c:v>
                </c:pt>
                <c:pt idx="5">
                  <c:v>Light GBM</c:v>
                </c:pt>
                <c:pt idx="6">
                  <c:v>XGBoost</c:v>
                </c:pt>
                <c:pt idx="7">
                  <c:v>MLP</c:v>
                </c:pt>
                <c:pt idx="8">
                  <c:v>MLP &amp; Dropout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0.87</c:v>
                </c:pt>
                <c:pt idx="5">
                  <c:v>0.9</c:v>
                </c:pt>
                <c:pt idx="6">
                  <c:v>0.9</c:v>
                </c:pt>
                <c:pt idx="7">
                  <c:v>0.91</c:v>
                </c:pt>
                <c:pt idx="8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19-48FA-911B-2C4D772C16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4"/>
        <c:overlap val="100"/>
        <c:axId val="-2078953136"/>
        <c:axId val="-2078955312"/>
      </c:barChart>
      <c:catAx>
        <c:axId val="-207895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474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105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-2078955312"/>
        <c:crosses val="autoZero"/>
        <c:auto val="1"/>
        <c:lblAlgn val="ctr"/>
        <c:lblOffset val="100"/>
        <c:noMultiLvlLbl val="0"/>
      </c:catAx>
      <c:valAx>
        <c:axId val="-2078955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05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en-US" altLang="zh-CN"/>
                  <a:t>Accuracy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05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16" cap="flat" cmpd="sng" algn="ctr">
            <a:noFill/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105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-2078953136"/>
        <c:crosses val="autoZero"/>
        <c:crossBetween val="between"/>
      </c:valAx>
      <c:spPr>
        <a:noFill/>
        <a:ln w="25338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1050" b="0" i="0" u="none" strike="noStrike" baseline="0">
          <a:solidFill>
            <a:srgbClr val="000000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B2CB8-AA6D-4428-9EE5-C540C824F2B1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808A-3977-4CC1-9B12-D42922CA534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5962-952A-45FB-955B-3A7C3DCDB9F6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1E3C4-859D-4570-B115-112018228A72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085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1E3C4-859D-4570-B115-112018228A72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44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1E3C4-859D-4570-B115-112018228A72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53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5962-952A-45FB-955B-3A7C3DCDB9F6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98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1E3C4-859D-4570-B115-112018228A72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1E3C4-859D-4570-B115-112018228A72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80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1E3C4-859D-4570-B115-112018228A72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1E3C4-859D-4570-B115-112018228A72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52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1E3C4-859D-4570-B115-112018228A72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77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40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1E3C4-859D-4570-B115-112018228A72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022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1E3C4-859D-4570-B115-112018228A72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3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BCEFE-3863-450B-BAE1-DCB4BF7E7E44}" type="datetimeFigureOut">
              <a:rPr lang="en-US" altLang="zh-CN"/>
              <a:t>4/11/2022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E7343-0B6E-4AE8-86BE-CD6FC24D450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EEDE9-7B49-46EF-900E-82026D31227D}" type="datetimeFigureOut">
              <a:rPr lang="en-US" altLang="zh-CN"/>
              <a:t>4/11/2022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0F45A-3809-481F-96A0-13435A638D8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765FCB-3D02-41EE-A285-025073F036E5}" type="datetimeFigureOut">
              <a:rPr lang="en-US" altLang="zh-CN"/>
              <a:t>4/11/2022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43F78-8768-4F05-AEBA-30721A26523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B91EBA-9850-429F-8439-7D61DC0275BD}" type="datetimeFigureOut">
              <a:rPr lang="en-US" altLang="zh-CN"/>
              <a:t>4/11/2022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D8C90-0C1E-470E-AA9C-3F7810F4F8A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/>
            </a:lvl1pPr>
          </a:lstStyle>
          <a:p>
            <a:r>
              <a:rPr lang="en-US"/>
              <a:t>Full Image Options</a:t>
            </a:r>
          </a:p>
        </p:txBody>
      </p:sp>
    </p:spTree>
    <p:extLst>
      <p:ext uri="{BB962C8B-B14F-4D97-AF65-F5344CB8AC3E}">
        <p14:creationId xmlns:p14="http://schemas.microsoft.com/office/powerpoint/2010/main" val="1554110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F5ED5-C6F5-4F88-AEBF-DE878BE294C7}" type="datetimeFigureOut">
              <a:rPr lang="en-US" altLang="zh-CN"/>
              <a:t>4/11/2022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DCC55-AD72-45FD-84C6-D07F9E301CA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11/04/2022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11/04/2022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11/04/2022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11/04/2022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11/04/2022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F85A5-5A22-4230-9427-9C2C75D10FE1}" type="datetimeFigureOut">
              <a:rPr lang="en-US" altLang="zh-CN"/>
              <a:t>4/11/2022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56307-F5B9-40FE-AD4A-E4017A57C3A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dissolv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34CB-ADBD-4865-ABCA-00FDCC1DFBB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11/04/2022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62CF-5CC9-4929-99CD-9F101191856B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894161" y="1312661"/>
            <a:ext cx="2405063" cy="23538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52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365868" y="1312661"/>
            <a:ext cx="2405063" cy="23538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53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857445" y="1312661"/>
            <a:ext cx="2405063" cy="23538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250775" y="4759987"/>
            <a:ext cx="635110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675" spc="225">
                <a:solidFill>
                  <a:prstClr val="white"/>
                </a:solidFill>
                <a:latin typeface="等线"/>
                <a:cs typeface="+mn-cs"/>
              </a:rPr>
              <a:t>PAGE</a:t>
            </a:r>
            <a:r>
              <a:rPr lang="en-ID" sz="675">
                <a:solidFill>
                  <a:prstClr val="white"/>
                </a:solidFill>
                <a:latin typeface="等线"/>
                <a:cs typeface="+mn-cs"/>
              </a:rPr>
              <a:t> </a:t>
            </a:r>
            <a:fld id="{66DBA9ED-0BD1-4583-826F-4EF9BAC8450E}" type="slidenum">
              <a:rPr lang="en-ID" sz="675" dirty="0" smtClean="0">
                <a:solidFill>
                  <a:prstClr val="white"/>
                </a:solidFill>
                <a:latin typeface="等线"/>
                <a:cs typeface="+mn-cs"/>
              </a:rPr>
              <a:t>‹#›</a:t>
            </a:fld>
            <a:endParaRPr lang="en-ID" sz="825">
              <a:solidFill>
                <a:prstClr val="white"/>
              </a:solidFill>
              <a:latin typeface="等线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753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>
              <a:defRPr sz="15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250775" y="4759987"/>
            <a:ext cx="635110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675" spc="225">
                <a:solidFill>
                  <a:prstClr val="white"/>
                </a:solidFill>
                <a:latin typeface="等线"/>
                <a:cs typeface="+mn-cs"/>
              </a:rPr>
              <a:t>PAGE</a:t>
            </a:r>
            <a:r>
              <a:rPr lang="en-ID" sz="675">
                <a:solidFill>
                  <a:prstClr val="white"/>
                </a:solidFill>
                <a:latin typeface="等线"/>
                <a:cs typeface="+mn-cs"/>
              </a:rPr>
              <a:t> </a:t>
            </a:r>
            <a:fld id="{66DBA9ED-0BD1-4583-826F-4EF9BAC8450E}" type="slidenum">
              <a:rPr lang="en-ID" sz="675" dirty="0" smtClean="0">
                <a:solidFill>
                  <a:prstClr val="white"/>
                </a:solidFill>
                <a:latin typeface="等线"/>
                <a:cs typeface="+mn-cs"/>
              </a:rPr>
              <a:t>‹#›</a:t>
            </a:fld>
            <a:endParaRPr lang="en-ID" sz="825">
              <a:solidFill>
                <a:prstClr val="white"/>
              </a:solidFill>
              <a:latin typeface="等线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Stand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76724" y="600234"/>
            <a:ext cx="3367278" cy="349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50000"/>
                  </a:schemeClr>
                </a:solidFill>
                <a:latin typeface="Abel" panose="02000506030000020004" pitchFamily="2" charset="0"/>
              </a:defRPr>
            </a:lvl1pPr>
          </a:lstStyle>
          <a:p>
            <a:pPr lvl="0"/>
            <a:r>
              <a:rPr lang="en-US"/>
              <a:t>Tittle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75276" y="427030"/>
            <a:ext cx="3284982" cy="171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75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Subtittle &amp; Slogan Here</a:t>
            </a:r>
          </a:p>
        </p:txBody>
      </p:sp>
      <p:sp>
        <p:nvSpPr>
          <p:cNvPr id="23" name="Rounded Rectangle 22"/>
          <p:cNvSpPr/>
          <p:nvPr userDrawn="1"/>
        </p:nvSpPr>
        <p:spPr>
          <a:xfrm>
            <a:off x="460035" y="-1754"/>
            <a:ext cx="240030" cy="1783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0035" y="-1754"/>
            <a:ext cx="240030" cy="1783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 baseline="0"/>
            </a:lvl1pPr>
          </a:lstStyle>
          <a:p>
            <a:r>
              <a:rPr lang="en-US"/>
              <a:t>Full Image Options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Stand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57199" y="1428749"/>
            <a:ext cx="4114800" cy="28597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Single Image#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1428750"/>
            <a:ext cx="1145286" cy="1145286"/>
          </a:xfrm>
          <a:prstGeom prst="roundRect">
            <a:avLst>
              <a:gd name="adj" fmla="val 2901"/>
            </a:avLst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9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6642" y="1426464"/>
            <a:ext cx="1145286" cy="1145286"/>
          </a:xfrm>
          <a:prstGeom prst="roundRect">
            <a:avLst>
              <a:gd name="adj" fmla="val 2901"/>
            </a:avLst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9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119513" y="1426464"/>
            <a:ext cx="1145286" cy="1145286"/>
          </a:xfrm>
          <a:prstGeom prst="roundRect">
            <a:avLst>
              <a:gd name="adj" fmla="val 2901"/>
            </a:avLst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9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4914" y="2734269"/>
            <a:ext cx="1145286" cy="1145286"/>
          </a:xfrm>
          <a:prstGeom prst="roundRect">
            <a:avLst>
              <a:gd name="adj" fmla="val 2901"/>
            </a:avLst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9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786642" y="2734269"/>
            <a:ext cx="1145286" cy="1145286"/>
          </a:xfrm>
          <a:prstGeom prst="roundRect">
            <a:avLst>
              <a:gd name="adj" fmla="val 2901"/>
            </a:avLst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90"/>
            </a:lvl1pPr>
          </a:lstStyle>
          <a:p>
            <a:r>
              <a:rPr lang="en-US"/>
              <a:t>Team#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57199" y="1428749"/>
            <a:ext cx="13716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3200399" y="1428749"/>
            <a:ext cx="13716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5943599" y="1428749"/>
            <a:ext cx="13716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828799" y="2800348"/>
            <a:ext cx="13716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1999" y="2800348"/>
            <a:ext cx="13716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7315199" y="2800348"/>
            <a:ext cx="13716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CA538-8526-4486-84EB-D53B5DA0A85E}" type="datetimeFigureOut">
              <a:rPr lang="en-US" altLang="zh-CN"/>
              <a:t>4/11/2022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5FC932-2900-49F9-BAA7-83273E74691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dissolv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776598" y="1609877"/>
            <a:ext cx="1145286" cy="114528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2924723" y="1609877"/>
            <a:ext cx="1145286" cy="114528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5073992" y="1609877"/>
            <a:ext cx="1145286" cy="114528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222117" y="1609877"/>
            <a:ext cx="1145286" cy="114528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1428750"/>
            <a:ext cx="2743200" cy="28597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1428750"/>
            <a:ext cx="13716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5943600" y="1428750"/>
            <a:ext cx="13716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57200" y="1428750"/>
            <a:ext cx="1145286" cy="11452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4825244" y="1428750"/>
            <a:ext cx="1145286" cy="11452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Team#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1428750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2514600" y="1428750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1428750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629400" y="1428750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57199" y="1428749"/>
            <a:ext cx="2043684" cy="28597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2515790" y="1428748"/>
            <a:ext cx="2043684" cy="28597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6762" y="1428749"/>
            <a:ext cx="2043684" cy="28597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636543" y="1428748"/>
            <a:ext cx="2043684" cy="28597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2420541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2514600" y="2420541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629400" y="2420541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2420541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3787379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2514600" y="3787379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3787379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629400" y="3787379"/>
            <a:ext cx="20574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" y="1428750"/>
            <a:ext cx="4080510" cy="28597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588669" y="1428750"/>
            <a:ext cx="2023110" cy="28597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663929" y="1428750"/>
            <a:ext cx="2023110" cy="28597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65174" y="1891268"/>
            <a:ext cx="4080510" cy="2743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9974" y="1891268"/>
            <a:ext cx="202311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637374" y="1891268"/>
            <a:ext cx="202311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9974" y="3297397"/>
            <a:ext cx="4080510" cy="13373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50"/>
            </a:lvl1pPr>
          </a:lstStyle>
          <a:p>
            <a:r>
              <a:rPr lang="en-US"/>
              <a:t>Portfolio#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5786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790"/>
            </a:lvl1pPr>
          </a:lstStyle>
          <a:p>
            <a:r>
              <a:rPr lang="en-US"/>
              <a:t>Header Full Image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1200150"/>
            <a:ext cx="4574286" cy="2057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825"/>
            </a:lvl1pPr>
          </a:lstStyle>
          <a:p>
            <a:r>
              <a:rPr lang="en-US"/>
              <a:t>App Image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44E3A-0557-4857-8B05-7FC892D5E8DB}" type="datetimeFigureOut">
              <a:rPr lang="en-US" altLang="zh-CN"/>
              <a:t>4/11/2022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30275-1E57-4ADB-8BE7-BCE16282D80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dissolv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095875" y="3342085"/>
            <a:ext cx="1124712" cy="8435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TimeLine#</a:t>
            </a: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79704" y="1347677"/>
            <a:ext cx="555498" cy="3977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TimeLine#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 Up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09465" y="1428750"/>
            <a:ext cx="3577335" cy="2881172"/>
            <a:chOff x="6812620" y="1905000"/>
            <a:chExt cx="4769780" cy="3841562"/>
          </a:xfrm>
        </p:grpSpPr>
        <p:sp>
          <p:nvSpPr>
            <p:cNvPr id="3" name="Freeform 5"/>
            <p:cNvSpPr/>
            <p:nvPr/>
          </p:nvSpPr>
          <p:spPr bwMode="auto">
            <a:xfrm>
              <a:off x="6812620" y="1905000"/>
              <a:ext cx="4769780" cy="2883809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6998263" y="2101193"/>
              <a:ext cx="4398492" cy="2489315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6998263" y="2101193"/>
              <a:ext cx="4398492" cy="2489315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6" name="Rectangle 8" hidden="1"/>
            <p:cNvSpPr>
              <a:spLocks noChangeArrowheads="1"/>
            </p:cNvSpPr>
            <p:nvPr/>
          </p:nvSpPr>
          <p:spPr bwMode="auto">
            <a:xfrm>
              <a:off x="7019359" y="2122288"/>
              <a:ext cx="4356300" cy="244712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8386374" y="5681164"/>
              <a:ext cx="1605398" cy="65398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8377934" y="5176974"/>
              <a:ext cx="1620164" cy="55482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9164812" y="1985165"/>
              <a:ext cx="65398" cy="65398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9164812" y="1980945"/>
              <a:ext cx="65398" cy="65398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9175359" y="1991493"/>
              <a:ext cx="44302" cy="4219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9188016" y="1999933"/>
              <a:ext cx="21096" cy="253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9194346" y="2010479"/>
              <a:ext cx="6330" cy="6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8377934" y="5176974"/>
              <a:ext cx="1310055" cy="55482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6812620" y="4788809"/>
              <a:ext cx="4769780" cy="45356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</p:grpSp>
      <p:sp>
        <p:nvSpPr>
          <p:cNvPr id="16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5264944" y="1591866"/>
            <a:ext cx="3264408" cy="18379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 Mock Up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756386" y="1377409"/>
            <a:ext cx="2048237" cy="2908841"/>
            <a:chOff x="7675180" y="1836546"/>
            <a:chExt cx="2730983" cy="3878454"/>
          </a:xfrm>
        </p:grpSpPr>
        <p:sp>
          <p:nvSpPr>
            <p:cNvPr id="3" name="Freeform 33"/>
            <p:cNvSpPr/>
            <p:nvPr/>
          </p:nvSpPr>
          <p:spPr bwMode="auto">
            <a:xfrm>
              <a:off x="7675180" y="1836546"/>
              <a:ext cx="2730983" cy="3878454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4" name="Freeform 34"/>
            <p:cNvSpPr/>
            <p:nvPr/>
          </p:nvSpPr>
          <p:spPr bwMode="auto">
            <a:xfrm>
              <a:off x="7691573" y="1849660"/>
              <a:ext cx="2701475" cy="384894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5" name="Oval 35"/>
            <p:cNvSpPr>
              <a:spLocks noChangeArrowheads="1"/>
            </p:cNvSpPr>
            <p:nvPr/>
          </p:nvSpPr>
          <p:spPr bwMode="auto">
            <a:xfrm>
              <a:off x="9016083" y="1993913"/>
              <a:ext cx="49179" cy="49179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6" name="Oval 36"/>
            <p:cNvSpPr>
              <a:spLocks noChangeArrowheads="1"/>
            </p:cNvSpPr>
            <p:nvPr/>
          </p:nvSpPr>
          <p:spPr bwMode="auto">
            <a:xfrm>
              <a:off x="9016083" y="1990636"/>
              <a:ext cx="49179" cy="4917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7" name="Oval 37"/>
            <p:cNvSpPr>
              <a:spLocks noChangeArrowheads="1"/>
            </p:cNvSpPr>
            <p:nvPr/>
          </p:nvSpPr>
          <p:spPr bwMode="auto">
            <a:xfrm>
              <a:off x="9025918" y="2000470"/>
              <a:ext cx="29508" cy="2950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8" name="Oval 38"/>
            <p:cNvSpPr>
              <a:spLocks noChangeArrowheads="1"/>
            </p:cNvSpPr>
            <p:nvPr/>
          </p:nvSpPr>
          <p:spPr bwMode="auto">
            <a:xfrm>
              <a:off x="9032475" y="2007028"/>
              <a:ext cx="16393" cy="16393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9" name="Freeform 39"/>
            <p:cNvSpPr/>
            <p:nvPr/>
          </p:nvSpPr>
          <p:spPr bwMode="auto">
            <a:xfrm>
              <a:off x="9039031" y="2013584"/>
              <a:ext cx="3279" cy="3279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0" name="Rectangle 40"/>
            <p:cNvSpPr>
              <a:spLocks noChangeArrowheads="1"/>
            </p:cNvSpPr>
            <p:nvPr/>
          </p:nvSpPr>
          <p:spPr bwMode="auto">
            <a:xfrm>
              <a:off x="8963628" y="2007028"/>
              <a:ext cx="22950" cy="2295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1" name="Rectangle 41"/>
            <p:cNvSpPr>
              <a:spLocks noChangeArrowheads="1"/>
            </p:cNvSpPr>
            <p:nvPr/>
          </p:nvSpPr>
          <p:spPr bwMode="auto">
            <a:xfrm>
              <a:off x="7839104" y="2161118"/>
              <a:ext cx="2406411" cy="3209642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2" name="Rectangle 42"/>
            <p:cNvSpPr>
              <a:spLocks noChangeArrowheads="1"/>
            </p:cNvSpPr>
            <p:nvPr/>
          </p:nvSpPr>
          <p:spPr bwMode="auto">
            <a:xfrm>
              <a:off x="7852218" y="2174232"/>
              <a:ext cx="2380184" cy="31834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3" name="Oval 43"/>
            <p:cNvSpPr>
              <a:spLocks noChangeArrowheads="1"/>
            </p:cNvSpPr>
            <p:nvPr/>
          </p:nvSpPr>
          <p:spPr bwMode="auto">
            <a:xfrm>
              <a:off x="8940677" y="5439607"/>
              <a:ext cx="203266" cy="2065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4" name="Freeform 44"/>
            <p:cNvSpPr/>
            <p:nvPr/>
          </p:nvSpPr>
          <p:spPr bwMode="auto">
            <a:xfrm>
              <a:off x="8989855" y="5488783"/>
              <a:ext cx="104911" cy="104911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</p:grpSp>
      <p:sp>
        <p:nvSpPr>
          <p:cNvPr id="15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5888831" y="1631156"/>
            <a:ext cx="1783080" cy="238658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 Up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948" y="857250"/>
            <a:ext cx="1848481" cy="3771900"/>
          </a:xfrm>
          <a:prstGeom prst="rect">
            <a:avLst/>
          </a:prstGeom>
        </p:spPr>
      </p:pic>
      <p:sp>
        <p:nvSpPr>
          <p:cNvPr id="3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6242447" y="1279922"/>
            <a:ext cx="1639062" cy="28597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Mock Up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41956" y="1747263"/>
            <a:ext cx="4134675" cy="2379499"/>
            <a:chOff x="609600" y="1905000"/>
            <a:chExt cx="4758957" cy="2738772"/>
          </a:xfrm>
        </p:grpSpPr>
        <p:sp>
          <p:nvSpPr>
            <p:cNvPr id="3" name="Freeform 45"/>
            <p:cNvSpPr/>
            <p:nvPr/>
          </p:nvSpPr>
          <p:spPr bwMode="auto">
            <a:xfrm>
              <a:off x="609600" y="4538017"/>
              <a:ext cx="2397104" cy="105755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4" name="Freeform 46"/>
            <p:cNvSpPr/>
            <p:nvPr/>
          </p:nvSpPr>
          <p:spPr bwMode="auto">
            <a:xfrm>
              <a:off x="2971451" y="4538017"/>
              <a:ext cx="2397104" cy="105755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5" name="Freeform 47"/>
            <p:cNvSpPr/>
            <p:nvPr/>
          </p:nvSpPr>
          <p:spPr bwMode="auto">
            <a:xfrm>
              <a:off x="1078716" y="1905000"/>
              <a:ext cx="3855975" cy="2641152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6" name="Freeform 48"/>
            <p:cNvSpPr/>
            <p:nvPr/>
          </p:nvSpPr>
          <p:spPr bwMode="auto">
            <a:xfrm>
              <a:off x="1092275" y="1918557"/>
              <a:ext cx="3831571" cy="2614036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7" name="Freeform 49"/>
            <p:cNvSpPr/>
            <p:nvPr/>
          </p:nvSpPr>
          <p:spPr bwMode="auto">
            <a:xfrm>
              <a:off x="1092275" y="4421416"/>
              <a:ext cx="3831571" cy="111179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8" name="Rectangle 50"/>
            <p:cNvSpPr>
              <a:spLocks noChangeArrowheads="1"/>
            </p:cNvSpPr>
            <p:nvPr/>
          </p:nvSpPr>
          <p:spPr bwMode="auto">
            <a:xfrm>
              <a:off x="609600" y="4494630"/>
              <a:ext cx="4758957" cy="86773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9" name="Freeform 51"/>
            <p:cNvSpPr/>
            <p:nvPr/>
          </p:nvSpPr>
          <p:spPr bwMode="auto">
            <a:xfrm>
              <a:off x="2646053" y="4494630"/>
              <a:ext cx="683337" cy="488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0" name="Rectangle 52"/>
            <p:cNvSpPr>
              <a:spLocks noChangeArrowheads="1"/>
            </p:cNvSpPr>
            <p:nvPr/>
          </p:nvSpPr>
          <p:spPr bwMode="auto">
            <a:xfrm>
              <a:off x="1219722" y="2083969"/>
              <a:ext cx="3576675" cy="225881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1" name="Rectangle 53"/>
            <p:cNvSpPr>
              <a:spLocks noChangeArrowheads="1"/>
            </p:cNvSpPr>
            <p:nvPr/>
          </p:nvSpPr>
          <p:spPr bwMode="auto">
            <a:xfrm>
              <a:off x="1230568" y="2097527"/>
              <a:ext cx="3552269" cy="2234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2" name="Oval 54"/>
            <p:cNvSpPr>
              <a:spLocks noChangeArrowheads="1"/>
            </p:cNvSpPr>
            <p:nvPr/>
          </p:nvSpPr>
          <p:spPr bwMode="auto">
            <a:xfrm>
              <a:off x="2985011" y="1989060"/>
              <a:ext cx="40676" cy="40676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3" name="Oval 55"/>
            <p:cNvSpPr>
              <a:spLocks noChangeArrowheads="1"/>
            </p:cNvSpPr>
            <p:nvPr/>
          </p:nvSpPr>
          <p:spPr bwMode="auto">
            <a:xfrm>
              <a:off x="2985011" y="1986350"/>
              <a:ext cx="40676" cy="379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4" name="Oval 56"/>
            <p:cNvSpPr>
              <a:spLocks noChangeArrowheads="1"/>
            </p:cNvSpPr>
            <p:nvPr/>
          </p:nvSpPr>
          <p:spPr bwMode="auto">
            <a:xfrm>
              <a:off x="2993145" y="1991773"/>
              <a:ext cx="24406" cy="2711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5" name="Oval 57"/>
            <p:cNvSpPr>
              <a:spLocks noChangeArrowheads="1"/>
            </p:cNvSpPr>
            <p:nvPr/>
          </p:nvSpPr>
          <p:spPr bwMode="auto">
            <a:xfrm>
              <a:off x="2998568" y="1999907"/>
              <a:ext cx="13559" cy="13559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6" name="Freeform 58"/>
            <p:cNvSpPr/>
            <p:nvPr/>
          </p:nvSpPr>
          <p:spPr bwMode="auto">
            <a:xfrm>
              <a:off x="3003991" y="2002620"/>
              <a:ext cx="2713" cy="5423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</p:grpSp>
      <p:sp>
        <p:nvSpPr>
          <p:cNvPr id="17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981464" y="1910970"/>
            <a:ext cx="3092958" cy="1940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 Mock Up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57201" y="1428750"/>
            <a:ext cx="2048237" cy="2908841"/>
            <a:chOff x="7675180" y="1836546"/>
            <a:chExt cx="2730983" cy="3878454"/>
          </a:xfrm>
        </p:grpSpPr>
        <p:sp>
          <p:nvSpPr>
            <p:cNvPr id="3" name="Freeform 33"/>
            <p:cNvSpPr/>
            <p:nvPr/>
          </p:nvSpPr>
          <p:spPr bwMode="auto">
            <a:xfrm>
              <a:off x="7675180" y="1836546"/>
              <a:ext cx="2730983" cy="3878454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4" name="Freeform 34"/>
            <p:cNvSpPr/>
            <p:nvPr/>
          </p:nvSpPr>
          <p:spPr bwMode="auto">
            <a:xfrm>
              <a:off x="7691573" y="1849660"/>
              <a:ext cx="2701475" cy="3848946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5" name="Oval 35"/>
            <p:cNvSpPr>
              <a:spLocks noChangeArrowheads="1"/>
            </p:cNvSpPr>
            <p:nvPr/>
          </p:nvSpPr>
          <p:spPr bwMode="auto">
            <a:xfrm>
              <a:off x="9016083" y="1993913"/>
              <a:ext cx="49179" cy="49179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6" name="Oval 36"/>
            <p:cNvSpPr>
              <a:spLocks noChangeArrowheads="1"/>
            </p:cNvSpPr>
            <p:nvPr/>
          </p:nvSpPr>
          <p:spPr bwMode="auto">
            <a:xfrm>
              <a:off x="9016083" y="1990636"/>
              <a:ext cx="49179" cy="4917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7" name="Oval 37"/>
            <p:cNvSpPr>
              <a:spLocks noChangeArrowheads="1"/>
            </p:cNvSpPr>
            <p:nvPr/>
          </p:nvSpPr>
          <p:spPr bwMode="auto">
            <a:xfrm>
              <a:off x="9025918" y="2000470"/>
              <a:ext cx="29508" cy="2950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8" name="Oval 38"/>
            <p:cNvSpPr>
              <a:spLocks noChangeArrowheads="1"/>
            </p:cNvSpPr>
            <p:nvPr/>
          </p:nvSpPr>
          <p:spPr bwMode="auto">
            <a:xfrm>
              <a:off x="9032475" y="2007028"/>
              <a:ext cx="16393" cy="16393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9" name="Freeform 39"/>
            <p:cNvSpPr/>
            <p:nvPr/>
          </p:nvSpPr>
          <p:spPr bwMode="auto">
            <a:xfrm>
              <a:off x="9039031" y="2013584"/>
              <a:ext cx="3279" cy="3279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0" name="Rectangle 40"/>
            <p:cNvSpPr>
              <a:spLocks noChangeArrowheads="1"/>
            </p:cNvSpPr>
            <p:nvPr/>
          </p:nvSpPr>
          <p:spPr bwMode="auto">
            <a:xfrm>
              <a:off x="8963628" y="2007028"/>
              <a:ext cx="22950" cy="2295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1" name="Rectangle 41"/>
            <p:cNvSpPr>
              <a:spLocks noChangeArrowheads="1"/>
            </p:cNvSpPr>
            <p:nvPr/>
          </p:nvSpPr>
          <p:spPr bwMode="auto">
            <a:xfrm>
              <a:off x="7839104" y="2161118"/>
              <a:ext cx="2406411" cy="3209642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2" name="Rectangle 42"/>
            <p:cNvSpPr>
              <a:spLocks noChangeArrowheads="1"/>
            </p:cNvSpPr>
            <p:nvPr/>
          </p:nvSpPr>
          <p:spPr bwMode="auto">
            <a:xfrm>
              <a:off x="7852218" y="2174232"/>
              <a:ext cx="2380184" cy="31834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3" name="Oval 43"/>
            <p:cNvSpPr>
              <a:spLocks noChangeArrowheads="1"/>
            </p:cNvSpPr>
            <p:nvPr/>
          </p:nvSpPr>
          <p:spPr bwMode="auto">
            <a:xfrm>
              <a:off x="8940677" y="5439607"/>
              <a:ext cx="203266" cy="2065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4" name="Freeform 44"/>
            <p:cNvSpPr/>
            <p:nvPr/>
          </p:nvSpPr>
          <p:spPr bwMode="auto">
            <a:xfrm>
              <a:off x="8989855" y="5488783"/>
              <a:ext cx="104911" cy="104911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</p:grpSp>
      <p:sp>
        <p:nvSpPr>
          <p:cNvPr id="15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589646" y="1682497"/>
            <a:ext cx="1783080" cy="238658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 Up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3799376" y="1422105"/>
            <a:ext cx="1545248" cy="3207045"/>
            <a:chOff x="5065835" y="1896140"/>
            <a:chExt cx="2060330" cy="4276060"/>
          </a:xfrm>
        </p:grpSpPr>
        <p:sp>
          <p:nvSpPr>
            <p:cNvPr id="3" name="Freeform 78"/>
            <p:cNvSpPr/>
            <p:nvPr/>
          </p:nvSpPr>
          <p:spPr bwMode="auto">
            <a:xfrm>
              <a:off x="5065835" y="1896140"/>
              <a:ext cx="2060330" cy="4276060"/>
            </a:xfrm>
            <a:custGeom>
              <a:avLst/>
              <a:gdLst>
                <a:gd name="T0" fmla="*/ 411 w 411"/>
                <a:gd name="T1" fmla="*/ 811 h 853"/>
                <a:gd name="T2" fmla="*/ 369 w 411"/>
                <a:gd name="T3" fmla="*/ 853 h 853"/>
                <a:gd name="T4" fmla="*/ 41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1 w 411"/>
                <a:gd name="T11" fmla="*/ 0 h 853"/>
                <a:gd name="T12" fmla="*/ 369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69" y="853"/>
                  </a:cubicBezTo>
                  <a:cubicBezTo>
                    <a:pt x="41" y="853"/>
                    <a:pt x="41" y="853"/>
                    <a:pt x="41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4" name="Freeform 79"/>
            <p:cNvSpPr/>
            <p:nvPr/>
          </p:nvSpPr>
          <p:spPr bwMode="auto">
            <a:xfrm>
              <a:off x="5090901" y="1921206"/>
              <a:ext cx="2010200" cy="4225930"/>
            </a:xfrm>
            <a:custGeom>
              <a:avLst/>
              <a:gdLst>
                <a:gd name="T0" fmla="*/ 36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6 w 401"/>
                <a:gd name="T7" fmla="*/ 0 h 843"/>
                <a:gd name="T8" fmla="*/ 364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4 w 401"/>
                <a:gd name="T15" fmla="*/ 843 h 843"/>
                <a:gd name="T16" fmla="*/ 36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6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4" y="843"/>
                  </a:cubicBezTo>
                  <a:lnTo>
                    <a:pt x="36" y="843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5" name="Oval 80"/>
            <p:cNvSpPr>
              <a:spLocks noChangeArrowheads="1"/>
            </p:cNvSpPr>
            <p:nvPr/>
          </p:nvSpPr>
          <p:spPr bwMode="auto">
            <a:xfrm>
              <a:off x="6063416" y="2101673"/>
              <a:ext cx="65170" cy="60156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6" name="Oval 81"/>
            <p:cNvSpPr>
              <a:spLocks noChangeArrowheads="1"/>
            </p:cNvSpPr>
            <p:nvPr/>
          </p:nvSpPr>
          <p:spPr bwMode="auto">
            <a:xfrm>
              <a:off x="6088479" y="2121725"/>
              <a:ext cx="15040" cy="1504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7" name="Oval 82"/>
            <p:cNvSpPr>
              <a:spLocks noChangeArrowheads="1"/>
            </p:cNvSpPr>
            <p:nvPr/>
          </p:nvSpPr>
          <p:spPr bwMode="auto">
            <a:xfrm>
              <a:off x="6063416" y="2096658"/>
              <a:ext cx="65170" cy="60156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8" name="Oval 83"/>
            <p:cNvSpPr>
              <a:spLocks noChangeArrowheads="1"/>
            </p:cNvSpPr>
            <p:nvPr/>
          </p:nvSpPr>
          <p:spPr bwMode="auto">
            <a:xfrm>
              <a:off x="6088479" y="2116711"/>
              <a:ext cx="15040" cy="1504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9" name="Oval 84"/>
            <p:cNvSpPr>
              <a:spLocks noChangeArrowheads="1"/>
            </p:cNvSpPr>
            <p:nvPr/>
          </p:nvSpPr>
          <p:spPr bwMode="auto">
            <a:xfrm>
              <a:off x="6078453" y="2106685"/>
              <a:ext cx="35092" cy="4010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0" name="Oval 85"/>
            <p:cNvSpPr>
              <a:spLocks noChangeArrowheads="1"/>
            </p:cNvSpPr>
            <p:nvPr/>
          </p:nvSpPr>
          <p:spPr bwMode="auto">
            <a:xfrm>
              <a:off x="6078453" y="2106685"/>
              <a:ext cx="35092" cy="4010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1" name="Oval 86"/>
            <p:cNvSpPr>
              <a:spLocks noChangeArrowheads="1"/>
            </p:cNvSpPr>
            <p:nvPr/>
          </p:nvSpPr>
          <p:spPr bwMode="auto">
            <a:xfrm>
              <a:off x="6083468" y="2116711"/>
              <a:ext cx="25066" cy="2005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2" name="Oval 87"/>
            <p:cNvSpPr>
              <a:spLocks noChangeArrowheads="1"/>
            </p:cNvSpPr>
            <p:nvPr/>
          </p:nvSpPr>
          <p:spPr bwMode="auto">
            <a:xfrm>
              <a:off x="6083468" y="2116711"/>
              <a:ext cx="25066" cy="2005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3" name="Freeform 88"/>
            <p:cNvSpPr/>
            <p:nvPr/>
          </p:nvSpPr>
          <p:spPr bwMode="auto">
            <a:xfrm>
              <a:off x="6093494" y="2121725"/>
              <a:ext cx="5015" cy="501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4" name="Freeform 89"/>
            <p:cNvSpPr/>
            <p:nvPr/>
          </p:nvSpPr>
          <p:spPr bwMode="auto">
            <a:xfrm>
              <a:off x="6093494" y="2121725"/>
              <a:ext cx="5015" cy="501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5" name="Oval 90"/>
            <p:cNvSpPr>
              <a:spLocks noChangeArrowheads="1"/>
            </p:cNvSpPr>
            <p:nvPr/>
          </p:nvSpPr>
          <p:spPr bwMode="auto">
            <a:xfrm>
              <a:off x="5933079" y="5721034"/>
              <a:ext cx="325844" cy="325844"/>
            </a:xfrm>
            <a:prstGeom prst="ellipse">
              <a:avLst/>
            </a:prstGeom>
            <a:solidFill>
              <a:srgbClr val="D5D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6" name="Freeform 91"/>
            <p:cNvSpPr/>
            <p:nvPr/>
          </p:nvSpPr>
          <p:spPr bwMode="auto">
            <a:xfrm>
              <a:off x="6013286" y="5801241"/>
              <a:ext cx="165430" cy="165430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F1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7" name="Rectangle 92"/>
            <p:cNvSpPr>
              <a:spLocks noChangeArrowheads="1"/>
            </p:cNvSpPr>
            <p:nvPr/>
          </p:nvSpPr>
          <p:spPr bwMode="auto">
            <a:xfrm>
              <a:off x="5211213" y="2527774"/>
              <a:ext cx="1769578" cy="3093001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8" name="Rectangle 93"/>
            <p:cNvSpPr>
              <a:spLocks noChangeArrowheads="1"/>
            </p:cNvSpPr>
            <p:nvPr/>
          </p:nvSpPr>
          <p:spPr bwMode="auto">
            <a:xfrm>
              <a:off x="5231265" y="2547826"/>
              <a:ext cx="1729474" cy="30528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9" name="Freeform 94"/>
            <p:cNvSpPr/>
            <p:nvPr/>
          </p:nvSpPr>
          <p:spPr bwMode="auto">
            <a:xfrm>
              <a:off x="5943106" y="2247047"/>
              <a:ext cx="365948" cy="85222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4"/>
                    <a:pt x="73" y="9"/>
                  </a:cubicBezTo>
                  <a:cubicBezTo>
                    <a:pt x="73" y="13"/>
                    <a:pt x="69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20" name="Freeform 95"/>
            <p:cNvSpPr/>
            <p:nvPr/>
          </p:nvSpPr>
          <p:spPr bwMode="auto">
            <a:xfrm>
              <a:off x="5963157" y="2272114"/>
              <a:ext cx="325844" cy="35092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21" name="Oval 96"/>
            <p:cNvSpPr>
              <a:spLocks noChangeArrowheads="1"/>
            </p:cNvSpPr>
            <p:nvPr/>
          </p:nvSpPr>
          <p:spPr bwMode="auto">
            <a:xfrm>
              <a:off x="5822794" y="2262088"/>
              <a:ext cx="55145" cy="55145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</p:grpSp>
      <p:sp>
        <p:nvSpPr>
          <p:cNvPr id="22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3923110" y="1910954"/>
            <a:ext cx="1296162" cy="229057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 Mock Up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2935857" y="1428750"/>
            <a:ext cx="3272287" cy="4647196"/>
            <a:chOff x="3914476" y="1905000"/>
            <a:chExt cx="4363049" cy="6196261"/>
          </a:xfrm>
        </p:grpSpPr>
        <p:sp>
          <p:nvSpPr>
            <p:cNvPr id="3" name="Freeform 33"/>
            <p:cNvSpPr/>
            <p:nvPr/>
          </p:nvSpPr>
          <p:spPr bwMode="auto">
            <a:xfrm>
              <a:off x="3914476" y="1905000"/>
              <a:ext cx="4363049" cy="6196261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4" name="Freeform 34"/>
            <p:cNvSpPr/>
            <p:nvPr/>
          </p:nvSpPr>
          <p:spPr bwMode="auto">
            <a:xfrm>
              <a:off x="3940665" y="1925951"/>
              <a:ext cx="4315907" cy="6149119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5" name="Oval 35"/>
            <p:cNvSpPr>
              <a:spLocks noChangeArrowheads="1"/>
            </p:cNvSpPr>
            <p:nvPr/>
          </p:nvSpPr>
          <p:spPr bwMode="auto">
            <a:xfrm>
              <a:off x="6056717" y="2156411"/>
              <a:ext cx="78569" cy="78569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6" name="Oval 36"/>
            <p:cNvSpPr>
              <a:spLocks noChangeArrowheads="1"/>
            </p:cNvSpPr>
            <p:nvPr/>
          </p:nvSpPr>
          <p:spPr bwMode="auto">
            <a:xfrm>
              <a:off x="6056717" y="2151176"/>
              <a:ext cx="78569" cy="7856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7" name="Oval 37"/>
            <p:cNvSpPr>
              <a:spLocks noChangeArrowheads="1"/>
            </p:cNvSpPr>
            <p:nvPr/>
          </p:nvSpPr>
          <p:spPr bwMode="auto">
            <a:xfrm>
              <a:off x="6072430" y="2166887"/>
              <a:ext cx="47142" cy="4714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8" name="Oval 38"/>
            <p:cNvSpPr>
              <a:spLocks noChangeArrowheads="1"/>
            </p:cNvSpPr>
            <p:nvPr/>
          </p:nvSpPr>
          <p:spPr bwMode="auto">
            <a:xfrm>
              <a:off x="6082906" y="2177364"/>
              <a:ext cx="26189" cy="26189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9" name="Freeform 39"/>
            <p:cNvSpPr/>
            <p:nvPr/>
          </p:nvSpPr>
          <p:spPr bwMode="auto">
            <a:xfrm>
              <a:off x="6093380" y="2187838"/>
              <a:ext cx="5238" cy="523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0" name="Rectangle 40"/>
            <p:cNvSpPr>
              <a:spLocks noChangeArrowheads="1"/>
            </p:cNvSpPr>
            <p:nvPr/>
          </p:nvSpPr>
          <p:spPr bwMode="auto">
            <a:xfrm>
              <a:off x="5972915" y="2177364"/>
              <a:ext cx="36665" cy="36665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1" name="Rectangle 41"/>
            <p:cNvSpPr>
              <a:spLocks noChangeArrowheads="1"/>
            </p:cNvSpPr>
            <p:nvPr/>
          </p:nvSpPr>
          <p:spPr bwMode="auto">
            <a:xfrm>
              <a:off x="4176363" y="2423540"/>
              <a:ext cx="3844509" cy="512776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2" name="Rectangle 42"/>
            <p:cNvSpPr>
              <a:spLocks noChangeArrowheads="1"/>
            </p:cNvSpPr>
            <p:nvPr/>
          </p:nvSpPr>
          <p:spPr bwMode="auto">
            <a:xfrm>
              <a:off x="4197314" y="2444491"/>
              <a:ext cx="3802609" cy="50858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3" name="Oval 43"/>
            <p:cNvSpPr>
              <a:spLocks noChangeArrowheads="1"/>
            </p:cNvSpPr>
            <p:nvPr/>
          </p:nvSpPr>
          <p:spPr bwMode="auto">
            <a:xfrm>
              <a:off x="5936248" y="7661290"/>
              <a:ext cx="324740" cy="3299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  <p:sp>
          <p:nvSpPr>
            <p:cNvPr id="14" name="Freeform 44"/>
            <p:cNvSpPr/>
            <p:nvPr/>
          </p:nvSpPr>
          <p:spPr bwMode="auto">
            <a:xfrm>
              <a:off x="6014816" y="7739854"/>
              <a:ext cx="167607" cy="167607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id-ID">
                <a:solidFill>
                  <a:srgbClr val="000000"/>
                </a:solidFill>
                <a:latin typeface="Arial" panose="020B0604020202020204"/>
                <a:cs typeface="+mn-cs"/>
              </a:endParaRPr>
            </a:p>
          </p:txBody>
        </p:sp>
      </p:grpSp>
      <p:sp>
        <p:nvSpPr>
          <p:cNvPr id="15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3148013" y="1833562"/>
            <a:ext cx="2852928" cy="381304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 Up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24" y="1428751"/>
            <a:ext cx="1400364" cy="2857500"/>
          </a:xfrm>
          <a:prstGeom prst="rect">
            <a:avLst/>
          </a:prstGeom>
        </p:spPr>
      </p:pic>
      <p:sp>
        <p:nvSpPr>
          <p:cNvPr id="3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4670933" y="1747838"/>
            <a:ext cx="1241298" cy="21739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 Up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583851" y="1769828"/>
            <a:ext cx="2825496" cy="15499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AD067-A646-4494-8862-DE3F530B6724}" type="datetimeFigureOut">
              <a:rPr lang="en-US" altLang="zh-CN"/>
              <a:t>4/11/2022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B09B9-E46A-4837-AEF6-43B4A3A690B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dissolv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 Up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19295" y="1514516"/>
            <a:ext cx="3484148" cy="3172100"/>
            <a:chOff x="369044" y="1942733"/>
            <a:chExt cx="4645530" cy="422946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9044" y="1942733"/>
              <a:ext cx="4645530" cy="4229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/>
            <p:cNvSpPr/>
            <p:nvPr/>
          </p:nvSpPr>
          <p:spPr>
            <a:xfrm>
              <a:off x="873102" y="2485170"/>
              <a:ext cx="3767655" cy="20664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5495996" y="1921343"/>
            <a:ext cx="2825496" cy="15499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76724" y="600234"/>
            <a:ext cx="3367278" cy="349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50000"/>
                  </a:schemeClr>
                </a:solidFill>
                <a:latin typeface="Abel" panose="02000506030000020004" pitchFamily="2" charset="0"/>
              </a:defRPr>
            </a:lvl1pPr>
          </a:lstStyle>
          <a:p>
            <a:pPr lvl="0"/>
            <a:r>
              <a:rPr lang="en-US"/>
              <a:t>Tittle Here</a:t>
            </a:r>
          </a:p>
        </p:txBody>
      </p:sp>
      <p:sp>
        <p:nvSpPr>
          <p:cNvPr id="3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75276" y="427030"/>
            <a:ext cx="3284982" cy="171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75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Subtittle &amp; Slogan Here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460035" y="-1754"/>
            <a:ext cx="240030" cy="1783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0035" y="-1754"/>
            <a:ext cx="240030" cy="1783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888361" y="600234"/>
            <a:ext cx="3367278" cy="349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  <a:latin typeface="Abel" panose="02000506030000020004" pitchFamily="2" charset="0"/>
              </a:defRPr>
            </a:lvl1pPr>
          </a:lstStyle>
          <a:p>
            <a:pPr lvl="0"/>
            <a:r>
              <a:rPr lang="en-US"/>
              <a:t>Tittle Here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29509" y="427030"/>
            <a:ext cx="3284982" cy="171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75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Subtittle &amp; Slogan Here</a:t>
            </a:r>
          </a:p>
        </p:txBody>
      </p:sp>
      <p:sp>
        <p:nvSpPr>
          <p:cNvPr id="8" name="Rounded Rectangle 7"/>
          <p:cNvSpPr/>
          <p:nvPr userDrawn="1"/>
        </p:nvSpPr>
        <p:spPr>
          <a:xfrm>
            <a:off x="4451985" y="-1754"/>
            <a:ext cx="240030" cy="1783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451985" y="-1754"/>
            <a:ext cx="240030" cy="1783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3212305" y="1428749"/>
            <a:ext cx="2729484" cy="28597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3212305" y="1428749"/>
            <a:ext cx="1096565" cy="11489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  <p:sp>
        <p:nvSpPr>
          <p:cNvPr id="3" name="Picture Placeholder 17"/>
          <p:cNvSpPr>
            <a:spLocks noGrp="1"/>
          </p:cNvSpPr>
          <p:nvPr>
            <p:ph type="pic" sz="quarter" idx="11" hasCustomPrompt="1"/>
          </p:nvPr>
        </p:nvSpPr>
        <p:spPr>
          <a:xfrm>
            <a:off x="4434133" y="1428749"/>
            <a:ext cx="1096565" cy="11489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675"/>
            </a:lvl1pPr>
          </a:lstStyle>
          <a:p>
            <a:r>
              <a:rPr lang="en-US"/>
              <a:t>Image Here#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143001" y="285750"/>
            <a:ext cx="6858000" cy="4018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25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43000" y="2189573"/>
            <a:ext cx="2228850" cy="6096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1125"/>
              </a:lnSpc>
              <a:spcBef>
                <a:spcPts val="1125"/>
              </a:spcBef>
              <a:buNone/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553075" y="2190750"/>
            <a:ext cx="2228850" cy="6096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1125"/>
              </a:lnSpc>
              <a:spcBef>
                <a:spcPts val="1125"/>
              </a:spcBef>
              <a:buNone/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6"/>
          </p:nvPr>
        </p:nvSpPr>
        <p:spPr>
          <a:xfrm>
            <a:off x="1143000" y="1910642"/>
            <a:ext cx="3533775" cy="21907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975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/>
          </a:p>
        </p:txBody>
      </p:sp>
      <p:sp>
        <p:nvSpPr>
          <p:cNvPr id="22" name="Content Placeholder 20"/>
          <p:cNvSpPr>
            <a:spLocks noGrp="1"/>
          </p:cNvSpPr>
          <p:nvPr>
            <p:ph sz="quarter" idx="17"/>
          </p:nvPr>
        </p:nvSpPr>
        <p:spPr>
          <a:xfrm>
            <a:off x="4900613" y="1910642"/>
            <a:ext cx="3100388" cy="2190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975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143001" y="747388"/>
            <a:ext cx="6858000" cy="1860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050"/>
              </a:lnSpc>
              <a:buNone/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/>
              <a:t>write your relevant text here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40069" y="1773949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026980" y="1773949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713890" y="1773949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400801" y="1773949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04170" y="1554429"/>
            <a:ext cx="2902403" cy="29024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9193" y="1514475"/>
            <a:ext cx="2945606" cy="15323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453616" y="1514475"/>
            <a:ext cx="2945606" cy="15323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58914" y="3093243"/>
            <a:ext cx="2945606" cy="15323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453476" y="3093243"/>
            <a:ext cx="2945606" cy="15323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448038" y="1514475"/>
            <a:ext cx="1983581" cy="31111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9193" y="1514475"/>
            <a:ext cx="2945606" cy="15323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453616" y="1514475"/>
            <a:ext cx="2945606" cy="31111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58914" y="3093243"/>
            <a:ext cx="2945606" cy="15323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448038" y="1514475"/>
            <a:ext cx="1983581" cy="31111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FF8C0BB-8C62-4560-91EB-1679C7EB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115300" cy="604166"/>
          </a:xfrm>
        </p:spPr>
        <p:txBody>
          <a:bodyPr/>
          <a:lstStyle>
            <a:lvl1pPr algn="l">
              <a:defRPr sz="2400" b="1">
                <a:solidFill>
                  <a:srgbClr val="43536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9F5343-83F8-4A08-AF5F-A7D3FFAD96F8}"/>
              </a:ext>
            </a:extLst>
          </p:cNvPr>
          <p:cNvSpPr/>
          <p:nvPr/>
        </p:nvSpPr>
        <p:spPr>
          <a:xfrm>
            <a:off x="571502" y="728297"/>
            <a:ext cx="457200" cy="216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02B9E9D5-8BBE-4973-94D4-F91B993406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5943"/>
            <a:ext cx="564598" cy="564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F1D4331-42DF-4261-9157-D6028F3F8674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2022/4/11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0F34229-65D2-4279-ADBB-D1459B287AAE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45509" y="1331259"/>
            <a:ext cx="2480982" cy="2480982"/>
          </a:xfrm>
          <a:custGeom>
            <a:avLst/>
            <a:gdLst>
              <a:gd name="connsiteX0" fmla="*/ 1653988 w 3307976"/>
              <a:gd name="connsiteY0" fmla="*/ 0 h 3307976"/>
              <a:gd name="connsiteX1" fmla="*/ 3307976 w 3307976"/>
              <a:gd name="connsiteY1" fmla="*/ 1653988 h 3307976"/>
              <a:gd name="connsiteX2" fmla="*/ 1653988 w 3307976"/>
              <a:gd name="connsiteY2" fmla="*/ 3307976 h 3307976"/>
              <a:gd name="connsiteX3" fmla="*/ 0 w 3307976"/>
              <a:gd name="connsiteY3" fmla="*/ 1653988 h 3307976"/>
              <a:gd name="connsiteX4" fmla="*/ 1653988 w 3307976"/>
              <a:gd name="connsiteY4" fmla="*/ 0 h 330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976" h="3307976">
                <a:moveTo>
                  <a:pt x="1653988" y="0"/>
                </a:moveTo>
                <a:cubicBezTo>
                  <a:pt x="2567460" y="0"/>
                  <a:pt x="3307976" y="740516"/>
                  <a:pt x="3307976" y="1653988"/>
                </a:cubicBezTo>
                <a:cubicBezTo>
                  <a:pt x="3307976" y="2567460"/>
                  <a:pt x="2567460" y="3307976"/>
                  <a:pt x="1653988" y="3307976"/>
                </a:cubicBezTo>
                <a:cubicBezTo>
                  <a:pt x="740516" y="3307976"/>
                  <a:pt x="0" y="2567460"/>
                  <a:pt x="0" y="1653988"/>
                </a:cubicBezTo>
                <a:cubicBezTo>
                  <a:pt x="0" y="740516"/>
                  <a:pt x="740516" y="0"/>
                  <a:pt x="16539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FF8C0BB-8C62-4560-91EB-1679C7EB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115300" cy="604166"/>
          </a:xfrm>
        </p:spPr>
        <p:txBody>
          <a:bodyPr/>
          <a:lstStyle>
            <a:lvl1pPr algn="l">
              <a:defRPr sz="2400" b="1">
                <a:solidFill>
                  <a:srgbClr val="43536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9F5343-83F8-4A08-AF5F-A7D3FFAD96F8}"/>
              </a:ext>
            </a:extLst>
          </p:cNvPr>
          <p:cNvSpPr/>
          <p:nvPr/>
        </p:nvSpPr>
        <p:spPr>
          <a:xfrm>
            <a:off x="571502" y="728297"/>
            <a:ext cx="457200" cy="216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02B9E9D5-8BBE-4973-94D4-F91B993406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5943"/>
            <a:ext cx="564598" cy="56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C1976-3F56-4286-8D8A-F074682B20BA}" type="datetimeFigureOut">
              <a:rPr lang="en-US" altLang="zh-CN"/>
              <a:t>4/11/2022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C143A-174E-4521-8538-DE9778E767D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38" Type="http://schemas.openxmlformats.org/officeDocument/2006/relationships/slideLayout" Target="../slideLayouts/slideLayout71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8.xml"/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C9B6955-BDA5-4CC2-8A79-715EFF9F6AEB}" type="datetimeFigureOut">
              <a:rPr lang="en-US" altLang="zh-CN"/>
              <a:t>4/11/2022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5BE2500-B9AA-4FAE-B954-54DF0D9BACE6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722" r:id="rId8"/>
    <p:sldLayoutId id="2147483656" r:id="rId9"/>
    <p:sldLayoutId id="2147483657" r:id="rId10"/>
    <p:sldLayoutId id="2147483658" r:id="rId11"/>
    <p:sldLayoutId id="2147483659" r:id="rId12"/>
    <p:sldLayoutId id="2147483721" r:id="rId13"/>
  </p:sldLayoutIdLst>
  <p:transition spd="med">
    <p:dissolv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2D1315E-1CB9-4E03-8B03-3EC977FC971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cs typeface="+mn-cs"/>
              </a:rPr>
              <a:t>2022/4/11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F7903462-DF38-4029-9C02-A3951422C6C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cs typeface="+mn-cs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CA86D00-B51D-44F4-A3B9-C2DFF566A6BE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Arial" panose="020B0604020202020204"/>
                <a:cs typeface="+mn-cs"/>
              </a:rPr>
              <a:t>4/11/2022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1ECCB08-6A54-4A6F-9C2D-8452F2202619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 panose="020B0604020202020204"/>
                <a:cs typeface="+mn-cs"/>
              </a:rPr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 panose="020B0604020202020204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  <p:sldLayoutId id="2147483720" r:id="rId3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9">
            <a:extLst>
              <a:ext uri="{FF2B5EF4-FFF2-40B4-BE49-F238E27FC236}">
                <a16:creationId xmlns:a16="http://schemas.microsoft.com/office/drawing/2014/main" id="{EAB213D8-4766-4117-9D73-27CA27DA7006}"/>
              </a:ext>
            </a:extLst>
          </p:cNvPr>
          <p:cNvSpPr/>
          <p:nvPr/>
        </p:nvSpPr>
        <p:spPr bwMode="auto">
          <a:xfrm>
            <a:off x="557214" y="1014096"/>
            <a:ext cx="2120084" cy="534620"/>
          </a:xfrm>
          <a:prstGeom prst="roundRect">
            <a:avLst>
              <a:gd name="adj" fmla="val 0"/>
            </a:avLst>
          </a:prstGeom>
          <a:solidFill>
            <a:srgbClr val="324C7A"/>
          </a:solidFill>
          <a:ln>
            <a:solidFill>
              <a:srgbClr val="324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+mj-lt"/>
                <a:cs typeface="Arial Bold" panose="020B0604020202090204" charset="0"/>
                <a:sym typeface="+mn-lt"/>
              </a:rPr>
              <a:t>Group Member</a:t>
            </a:r>
            <a:endParaRPr lang="zh-CN" altLang="zh-CN" sz="1600" b="1" dirty="0">
              <a:solidFill>
                <a:srgbClr val="FFFFFF"/>
              </a:solidFill>
              <a:latin typeface="+mj-lt"/>
              <a:cs typeface="Arial Bold" panose="020B0604020202090204" charset="0"/>
              <a:sym typeface="+mn-lt"/>
            </a:endParaRPr>
          </a:p>
        </p:txBody>
      </p:sp>
      <p:sp>
        <p:nvSpPr>
          <p:cNvPr id="5" name="Rounded Rectangle 39">
            <a:extLst>
              <a:ext uri="{FF2B5EF4-FFF2-40B4-BE49-F238E27FC236}">
                <a16:creationId xmlns:a16="http://schemas.microsoft.com/office/drawing/2014/main" id="{D7F29A48-FD6F-4E01-9C67-4C90C32C24F5}"/>
              </a:ext>
            </a:extLst>
          </p:cNvPr>
          <p:cNvSpPr/>
          <p:nvPr/>
        </p:nvSpPr>
        <p:spPr bwMode="auto">
          <a:xfrm>
            <a:off x="2904417" y="1014096"/>
            <a:ext cx="4134807" cy="534620"/>
          </a:xfrm>
          <a:prstGeom prst="roundRect">
            <a:avLst>
              <a:gd name="adj" fmla="val 0"/>
            </a:avLst>
          </a:prstGeom>
          <a:solidFill>
            <a:srgbClr val="324C7A"/>
          </a:solidFill>
          <a:ln>
            <a:solidFill>
              <a:srgbClr val="324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+mj-lt"/>
                <a:cs typeface="Arial Bold" panose="020B0604020202090204" charset="0"/>
                <a:sym typeface="+mn-lt"/>
              </a:rPr>
              <a:t>Duty</a:t>
            </a:r>
            <a:endParaRPr lang="zh-CN" altLang="zh-CN" sz="1600" b="1" dirty="0">
              <a:solidFill>
                <a:srgbClr val="FFFFFF"/>
              </a:solidFill>
              <a:latin typeface="+mj-lt"/>
              <a:cs typeface="Arial Bold" panose="020B0604020202090204" charset="0"/>
              <a:sym typeface="+mn-lt"/>
            </a:endParaRPr>
          </a:p>
        </p:txBody>
      </p:sp>
      <p:sp>
        <p:nvSpPr>
          <p:cNvPr id="6" name="Rounded Rectangle 39">
            <a:extLst>
              <a:ext uri="{FF2B5EF4-FFF2-40B4-BE49-F238E27FC236}">
                <a16:creationId xmlns:a16="http://schemas.microsoft.com/office/drawing/2014/main" id="{CAF523EE-965F-4597-BF3B-BB32A98299CD}"/>
              </a:ext>
            </a:extLst>
          </p:cNvPr>
          <p:cNvSpPr/>
          <p:nvPr/>
        </p:nvSpPr>
        <p:spPr bwMode="auto">
          <a:xfrm>
            <a:off x="7266343" y="1014095"/>
            <a:ext cx="1614045" cy="534620"/>
          </a:xfrm>
          <a:prstGeom prst="roundRect">
            <a:avLst>
              <a:gd name="adj" fmla="val 0"/>
            </a:avLst>
          </a:prstGeom>
          <a:solidFill>
            <a:srgbClr val="324C7A"/>
          </a:solidFill>
          <a:ln>
            <a:solidFill>
              <a:srgbClr val="324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+mj-lt"/>
                <a:cs typeface="Arial Bold" panose="020B0604020202090204" charset="0"/>
                <a:sym typeface="+mn-lt"/>
              </a:rPr>
              <a:t>Contribution</a:t>
            </a:r>
            <a:endParaRPr lang="zh-CN" altLang="zh-CN" sz="1600" b="1" dirty="0">
              <a:solidFill>
                <a:srgbClr val="FFFFFF"/>
              </a:solidFill>
              <a:latin typeface="+mj-lt"/>
              <a:cs typeface="Arial Bold" panose="020B0604020202090204" charset="0"/>
              <a:sym typeface="+mn-lt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889357AD-6E74-4C26-A421-202C4EF3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 Allocation</a:t>
            </a:r>
            <a:endParaRPr lang="zh-CN" altLang="en-US" dirty="0"/>
          </a:p>
        </p:txBody>
      </p:sp>
      <p:sp>
        <p:nvSpPr>
          <p:cNvPr id="8" name="Rounded Rectangle 39">
            <a:extLst>
              <a:ext uri="{FF2B5EF4-FFF2-40B4-BE49-F238E27FC236}">
                <a16:creationId xmlns:a16="http://schemas.microsoft.com/office/drawing/2014/main" id="{42675AFD-C0DE-4A8B-809E-424043D3B75E}"/>
              </a:ext>
            </a:extLst>
          </p:cNvPr>
          <p:cNvSpPr/>
          <p:nvPr/>
        </p:nvSpPr>
        <p:spPr bwMode="auto">
          <a:xfrm>
            <a:off x="557214" y="2114864"/>
            <a:ext cx="2120084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Wu Jun</a:t>
            </a:r>
          </a:p>
        </p:txBody>
      </p:sp>
      <p:sp>
        <p:nvSpPr>
          <p:cNvPr id="9" name="Rounded Rectangle 39">
            <a:extLst>
              <a:ext uri="{FF2B5EF4-FFF2-40B4-BE49-F238E27FC236}">
                <a16:creationId xmlns:a16="http://schemas.microsoft.com/office/drawing/2014/main" id="{33FDE66E-AF7E-46B8-B6A3-C8D165A1231F}"/>
              </a:ext>
            </a:extLst>
          </p:cNvPr>
          <p:cNvSpPr/>
          <p:nvPr/>
        </p:nvSpPr>
        <p:spPr bwMode="auto">
          <a:xfrm>
            <a:off x="557214" y="3016988"/>
            <a:ext cx="2120084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Wei </a:t>
            </a:r>
            <a:r>
              <a:rPr lang="en-US" altLang="zh-CN" sz="1500" dirty="0" err="1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Yuhan</a:t>
            </a:r>
            <a:endParaRPr lang="en-US" altLang="zh-CN" sz="1500" dirty="0">
              <a:solidFill>
                <a:srgbClr val="20365C"/>
              </a:solidFill>
              <a:latin typeface="+mj-lt"/>
              <a:cs typeface="Arial Bold"/>
            </a:endParaRPr>
          </a:p>
        </p:txBody>
      </p:sp>
      <p:sp>
        <p:nvSpPr>
          <p:cNvPr id="10" name="Rounded Rectangle 39">
            <a:extLst>
              <a:ext uri="{FF2B5EF4-FFF2-40B4-BE49-F238E27FC236}">
                <a16:creationId xmlns:a16="http://schemas.microsoft.com/office/drawing/2014/main" id="{9B6E274F-13D8-4065-BE30-32F0D19FB38B}"/>
              </a:ext>
            </a:extLst>
          </p:cNvPr>
          <p:cNvSpPr/>
          <p:nvPr/>
        </p:nvSpPr>
        <p:spPr bwMode="auto">
          <a:xfrm>
            <a:off x="557214" y="3919112"/>
            <a:ext cx="2120084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Yan Ge</a:t>
            </a:r>
          </a:p>
        </p:txBody>
      </p:sp>
      <p:sp>
        <p:nvSpPr>
          <p:cNvPr id="11" name="Rounded Rectangle 39">
            <a:extLst>
              <a:ext uri="{FF2B5EF4-FFF2-40B4-BE49-F238E27FC236}">
                <a16:creationId xmlns:a16="http://schemas.microsoft.com/office/drawing/2014/main" id="{A978DB94-4E45-48B8-8FDC-B264EEAA58F4}"/>
              </a:ext>
            </a:extLst>
          </p:cNvPr>
          <p:cNvSpPr/>
          <p:nvPr/>
        </p:nvSpPr>
        <p:spPr bwMode="auto">
          <a:xfrm>
            <a:off x="557213" y="3468050"/>
            <a:ext cx="2120084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Liu </a:t>
            </a:r>
            <a:r>
              <a:rPr lang="en-US" altLang="zh-CN" sz="1500" dirty="0" err="1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Jingwen</a:t>
            </a:r>
            <a:endParaRPr lang="en-US" altLang="zh-CN" sz="1500" dirty="0">
              <a:solidFill>
                <a:srgbClr val="20365C"/>
              </a:solidFill>
              <a:latin typeface="+mj-lt"/>
              <a:cs typeface="Arial Bold"/>
            </a:endParaRPr>
          </a:p>
        </p:txBody>
      </p:sp>
      <p:sp>
        <p:nvSpPr>
          <p:cNvPr id="12" name="Rounded Rectangle 39">
            <a:extLst>
              <a:ext uri="{FF2B5EF4-FFF2-40B4-BE49-F238E27FC236}">
                <a16:creationId xmlns:a16="http://schemas.microsoft.com/office/drawing/2014/main" id="{369ED1CF-C38A-42D9-9462-93209F957178}"/>
              </a:ext>
            </a:extLst>
          </p:cNvPr>
          <p:cNvSpPr/>
          <p:nvPr/>
        </p:nvSpPr>
        <p:spPr bwMode="auto">
          <a:xfrm>
            <a:off x="557214" y="2565926"/>
            <a:ext cx="2120084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Huang Zhijun</a:t>
            </a:r>
            <a:endParaRPr lang="en-US" altLang="zh-CN" sz="1500" dirty="0">
              <a:solidFill>
                <a:srgbClr val="20365C"/>
              </a:solidFill>
              <a:latin typeface="+mj-lt"/>
              <a:cs typeface="Arial Bold"/>
            </a:endParaRPr>
          </a:p>
        </p:txBody>
      </p:sp>
      <p:sp>
        <p:nvSpPr>
          <p:cNvPr id="13" name="Rounded Rectangle 39">
            <a:extLst>
              <a:ext uri="{FF2B5EF4-FFF2-40B4-BE49-F238E27FC236}">
                <a16:creationId xmlns:a16="http://schemas.microsoft.com/office/drawing/2014/main" id="{762298F8-9E9C-47A7-A0DE-5D187FA967C3}"/>
              </a:ext>
            </a:extLst>
          </p:cNvPr>
          <p:cNvSpPr/>
          <p:nvPr/>
        </p:nvSpPr>
        <p:spPr bwMode="auto">
          <a:xfrm>
            <a:off x="557214" y="1663802"/>
            <a:ext cx="2120084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Chen </a:t>
            </a:r>
            <a:r>
              <a:rPr lang="en-US" altLang="zh-CN" sz="1500" dirty="0" err="1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Anqi</a:t>
            </a:r>
            <a:endParaRPr lang="en-US" altLang="zh-CN" sz="1500" dirty="0">
              <a:solidFill>
                <a:srgbClr val="20365C"/>
              </a:solidFill>
              <a:latin typeface="+mj-lt"/>
              <a:cs typeface="Arial Bold"/>
            </a:endParaRPr>
          </a:p>
        </p:txBody>
      </p:sp>
      <p:sp>
        <p:nvSpPr>
          <p:cNvPr id="14" name="Rounded Rectangle 39">
            <a:extLst>
              <a:ext uri="{FF2B5EF4-FFF2-40B4-BE49-F238E27FC236}">
                <a16:creationId xmlns:a16="http://schemas.microsoft.com/office/drawing/2014/main" id="{F7832B02-4B1F-44A6-9AE1-096CCA619A6B}"/>
              </a:ext>
            </a:extLst>
          </p:cNvPr>
          <p:cNvSpPr/>
          <p:nvPr/>
        </p:nvSpPr>
        <p:spPr bwMode="auto">
          <a:xfrm>
            <a:off x="557212" y="4370174"/>
            <a:ext cx="2120084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Guo </a:t>
            </a:r>
            <a:r>
              <a:rPr lang="en-US" altLang="zh-CN" sz="1500" dirty="0" err="1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Xinglin</a:t>
            </a:r>
            <a:endParaRPr lang="en-US" altLang="zh-CN" sz="1500" dirty="0">
              <a:solidFill>
                <a:srgbClr val="20365C"/>
              </a:solidFill>
              <a:latin typeface="+mj-lt"/>
              <a:cs typeface="Arial Bold"/>
              <a:sym typeface="+mn-lt"/>
            </a:endParaRPr>
          </a:p>
        </p:txBody>
      </p:sp>
      <p:sp>
        <p:nvSpPr>
          <p:cNvPr id="15" name="Rounded Rectangle 39">
            <a:extLst>
              <a:ext uri="{FF2B5EF4-FFF2-40B4-BE49-F238E27FC236}">
                <a16:creationId xmlns:a16="http://schemas.microsoft.com/office/drawing/2014/main" id="{1B344C4D-0AC2-4E19-98CF-4FFCD90066EE}"/>
              </a:ext>
            </a:extLst>
          </p:cNvPr>
          <p:cNvSpPr/>
          <p:nvPr/>
        </p:nvSpPr>
        <p:spPr bwMode="auto">
          <a:xfrm>
            <a:off x="2904417" y="1663802"/>
            <a:ext cx="4134807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Business scenario analysis</a:t>
            </a:r>
            <a:endParaRPr lang="en-US" altLang="zh-CN" sz="1500" dirty="0">
              <a:solidFill>
                <a:srgbClr val="20365C"/>
              </a:solidFill>
              <a:latin typeface="+mj-lt"/>
              <a:cs typeface="Arial Bold"/>
            </a:endParaRPr>
          </a:p>
        </p:txBody>
      </p:sp>
      <p:sp>
        <p:nvSpPr>
          <p:cNvPr id="16" name="Rounded Rectangle 39">
            <a:extLst>
              <a:ext uri="{FF2B5EF4-FFF2-40B4-BE49-F238E27FC236}">
                <a16:creationId xmlns:a16="http://schemas.microsoft.com/office/drawing/2014/main" id="{7D34AB8E-2DBB-45C5-B641-79B3B7FB6E51}"/>
              </a:ext>
            </a:extLst>
          </p:cNvPr>
          <p:cNvSpPr/>
          <p:nvPr/>
        </p:nvSpPr>
        <p:spPr bwMode="auto">
          <a:xfrm>
            <a:off x="2904417" y="2565925"/>
            <a:ext cx="4134807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</a:rPr>
              <a:t>Machine learning</a:t>
            </a:r>
          </a:p>
        </p:txBody>
      </p:sp>
      <p:sp>
        <p:nvSpPr>
          <p:cNvPr id="17" name="Rounded Rectangle 39">
            <a:extLst>
              <a:ext uri="{FF2B5EF4-FFF2-40B4-BE49-F238E27FC236}">
                <a16:creationId xmlns:a16="http://schemas.microsoft.com/office/drawing/2014/main" id="{325EF372-23B0-4FAE-A582-EB6A557D56C0}"/>
              </a:ext>
            </a:extLst>
          </p:cNvPr>
          <p:cNvSpPr/>
          <p:nvPr/>
        </p:nvSpPr>
        <p:spPr bwMode="auto">
          <a:xfrm>
            <a:off x="2904417" y="3018115"/>
            <a:ext cx="4134807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CNN (ResNet18, ResNet34, &amp; ResNe50)</a:t>
            </a:r>
            <a:endParaRPr lang="en-US" altLang="zh-CN" sz="1500" dirty="0">
              <a:solidFill>
                <a:srgbClr val="20365C"/>
              </a:solidFill>
              <a:latin typeface="+mj-lt"/>
              <a:cs typeface="Arial Bold"/>
            </a:endParaRPr>
          </a:p>
        </p:txBody>
      </p:sp>
      <p:sp>
        <p:nvSpPr>
          <p:cNvPr id="18" name="Rounded Rectangle 39">
            <a:extLst>
              <a:ext uri="{FF2B5EF4-FFF2-40B4-BE49-F238E27FC236}">
                <a16:creationId xmlns:a16="http://schemas.microsoft.com/office/drawing/2014/main" id="{84ADA030-9CE5-4E9C-AC2C-4121AFD22536}"/>
              </a:ext>
            </a:extLst>
          </p:cNvPr>
          <p:cNvSpPr/>
          <p:nvPr/>
        </p:nvSpPr>
        <p:spPr bwMode="auto">
          <a:xfrm>
            <a:off x="2904417" y="3467075"/>
            <a:ext cx="4134807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LSTM (time series), MLP &amp; MLP with dropout</a:t>
            </a:r>
            <a:endParaRPr lang="en-US" altLang="zh-CN" sz="1500" dirty="0">
              <a:solidFill>
                <a:srgbClr val="20365C"/>
              </a:solidFill>
              <a:latin typeface="+mj-lt"/>
              <a:cs typeface="Arial Bold"/>
            </a:endParaRPr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1EC4C9EE-41D7-40F5-8B89-1D152400A322}"/>
              </a:ext>
            </a:extLst>
          </p:cNvPr>
          <p:cNvSpPr/>
          <p:nvPr/>
        </p:nvSpPr>
        <p:spPr bwMode="auto">
          <a:xfrm>
            <a:off x="2904417" y="3918624"/>
            <a:ext cx="4134807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VGG16, VGG16_bn, VGG19 &amp; InceptionV3</a:t>
            </a:r>
            <a:endParaRPr lang="en-US" altLang="zh-CN" sz="1500" dirty="0">
              <a:solidFill>
                <a:srgbClr val="20365C"/>
              </a:solidFill>
              <a:latin typeface="+mj-lt"/>
              <a:cs typeface="Arial Bold"/>
            </a:endParaRPr>
          </a:p>
        </p:txBody>
      </p:sp>
      <p:sp>
        <p:nvSpPr>
          <p:cNvPr id="20" name="Rounded Rectangle 39">
            <a:extLst>
              <a:ext uri="{FF2B5EF4-FFF2-40B4-BE49-F238E27FC236}">
                <a16:creationId xmlns:a16="http://schemas.microsoft.com/office/drawing/2014/main" id="{D9F60AD7-3E6E-46C3-8574-665A0364EB36}"/>
              </a:ext>
            </a:extLst>
          </p:cNvPr>
          <p:cNvSpPr/>
          <p:nvPr/>
        </p:nvSpPr>
        <p:spPr bwMode="auto">
          <a:xfrm>
            <a:off x="2904417" y="4370173"/>
            <a:ext cx="4134807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</a:rPr>
              <a:t>LSTM, MLP and machine learning</a:t>
            </a:r>
          </a:p>
        </p:txBody>
      </p:sp>
      <p:sp>
        <p:nvSpPr>
          <p:cNvPr id="21" name="Rounded Rectangle 39">
            <a:extLst>
              <a:ext uri="{FF2B5EF4-FFF2-40B4-BE49-F238E27FC236}">
                <a16:creationId xmlns:a16="http://schemas.microsoft.com/office/drawing/2014/main" id="{04AE0CA4-B91A-4084-9449-C03BF8D0788C}"/>
              </a:ext>
            </a:extLst>
          </p:cNvPr>
          <p:cNvSpPr/>
          <p:nvPr/>
        </p:nvSpPr>
        <p:spPr bwMode="auto">
          <a:xfrm>
            <a:off x="2904417" y="2112762"/>
            <a:ext cx="4134807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Data collection, preprocessing and EDA</a:t>
            </a:r>
            <a:endParaRPr lang="en-US" altLang="zh-CN" sz="1500" dirty="0">
              <a:solidFill>
                <a:srgbClr val="20365C"/>
              </a:solidFill>
              <a:latin typeface="+mj-lt"/>
              <a:cs typeface="Arial Bold"/>
            </a:endParaRPr>
          </a:p>
        </p:txBody>
      </p:sp>
      <p:sp>
        <p:nvSpPr>
          <p:cNvPr id="22" name="Rounded Rectangle 39">
            <a:extLst>
              <a:ext uri="{FF2B5EF4-FFF2-40B4-BE49-F238E27FC236}">
                <a16:creationId xmlns:a16="http://schemas.microsoft.com/office/drawing/2014/main" id="{0D6C51E6-A923-4FA0-9964-411298089183}"/>
              </a:ext>
            </a:extLst>
          </p:cNvPr>
          <p:cNvSpPr/>
          <p:nvPr/>
        </p:nvSpPr>
        <p:spPr bwMode="auto">
          <a:xfrm>
            <a:off x="7266342" y="1669252"/>
            <a:ext cx="1614046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</a:rPr>
              <a:t>14.00%</a:t>
            </a:r>
          </a:p>
        </p:txBody>
      </p:sp>
      <p:sp>
        <p:nvSpPr>
          <p:cNvPr id="23" name="Rounded Rectangle 39">
            <a:extLst>
              <a:ext uri="{FF2B5EF4-FFF2-40B4-BE49-F238E27FC236}">
                <a16:creationId xmlns:a16="http://schemas.microsoft.com/office/drawing/2014/main" id="{91E2FEFF-0AA5-4B41-B0A3-2A9144F88D12}"/>
              </a:ext>
            </a:extLst>
          </p:cNvPr>
          <p:cNvSpPr/>
          <p:nvPr/>
        </p:nvSpPr>
        <p:spPr bwMode="auto">
          <a:xfrm>
            <a:off x="7266342" y="2106504"/>
            <a:ext cx="1614046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</a:rPr>
              <a:t>14.10%</a:t>
            </a:r>
          </a:p>
        </p:txBody>
      </p:sp>
      <p:sp>
        <p:nvSpPr>
          <p:cNvPr id="24" name="Rounded Rectangle 39">
            <a:extLst>
              <a:ext uri="{FF2B5EF4-FFF2-40B4-BE49-F238E27FC236}">
                <a16:creationId xmlns:a16="http://schemas.microsoft.com/office/drawing/2014/main" id="{F18CEE45-A6F4-4D4F-AF3E-9E94381661A1}"/>
              </a:ext>
            </a:extLst>
          </p:cNvPr>
          <p:cNvSpPr/>
          <p:nvPr/>
        </p:nvSpPr>
        <p:spPr bwMode="auto">
          <a:xfrm>
            <a:off x="7266342" y="2565925"/>
            <a:ext cx="1614046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</a:rPr>
              <a:t>14.20%</a:t>
            </a:r>
          </a:p>
        </p:txBody>
      </p:sp>
      <p:sp>
        <p:nvSpPr>
          <p:cNvPr id="25" name="Rounded Rectangle 39">
            <a:extLst>
              <a:ext uri="{FF2B5EF4-FFF2-40B4-BE49-F238E27FC236}">
                <a16:creationId xmlns:a16="http://schemas.microsoft.com/office/drawing/2014/main" id="{583A08EB-5F57-48BC-89B2-8506A5CBE921}"/>
              </a:ext>
            </a:extLst>
          </p:cNvPr>
          <p:cNvSpPr/>
          <p:nvPr/>
        </p:nvSpPr>
        <p:spPr bwMode="auto">
          <a:xfrm>
            <a:off x="7266342" y="3025346"/>
            <a:ext cx="1614046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</a:rPr>
              <a:t>14.30%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177BA237-BDE3-4DD7-9779-FFC575F8FAE5}"/>
              </a:ext>
            </a:extLst>
          </p:cNvPr>
          <p:cNvSpPr/>
          <p:nvPr/>
        </p:nvSpPr>
        <p:spPr bwMode="auto">
          <a:xfrm>
            <a:off x="7266342" y="3467074"/>
            <a:ext cx="1614046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</a:rPr>
              <a:t>14.40%</a:t>
            </a:r>
          </a:p>
        </p:txBody>
      </p:sp>
      <p:sp>
        <p:nvSpPr>
          <p:cNvPr id="27" name="Rounded Rectangle 39">
            <a:extLst>
              <a:ext uri="{FF2B5EF4-FFF2-40B4-BE49-F238E27FC236}">
                <a16:creationId xmlns:a16="http://schemas.microsoft.com/office/drawing/2014/main" id="{6D5A4F82-94BF-467E-B05C-BF86BADBD912}"/>
              </a:ext>
            </a:extLst>
          </p:cNvPr>
          <p:cNvSpPr/>
          <p:nvPr/>
        </p:nvSpPr>
        <p:spPr bwMode="auto">
          <a:xfrm>
            <a:off x="7266342" y="3918624"/>
            <a:ext cx="1614046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</a:rPr>
              <a:t>14.45%</a:t>
            </a:r>
          </a:p>
        </p:txBody>
      </p:sp>
      <p:sp>
        <p:nvSpPr>
          <p:cNvPr id="28" name="Rounded Rectangle 39">
            <a:extLst>
              <a:ext uri="{FF2B5EF4-FFF2-40B4-BE49-F238E27FC236}">
                <a16:creationId xmlns:a16="http://schemas.microsoft.com/office/drawing/2014/main" id="{F209B3C5-C55F-40CC-B4EC-9328E441A1CC}"/>
              </a:ext>
            </a:extLst>
          </p:cNvPr>
          <p:cNvSpPr/>
          <p:nvPr/>
        </p:nvSpPr>
        <p:spPr bwMode="auto">
          <a:xfrm>
            <a:off x="7266342" y="4370173"/>
            <a:ext cx="1614046" cy="313037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</a:rPr>
              <a:t>14.55%</a:t>
            </a:r>
          </a:p>
        </p:txBody>
      </p:sp>
    </p:spTree>
    <p:extLst>
      <p:ext uri="{BB962C8B-B14F-4D97-AF65-F5344CB8AC3E}">
        <p14:creationId xmlns:p14="http://schemas.microsoft.com/office/powerpoint/2010/main" val="888318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1D9AE-1F79-4C14-A5C9-A2453F9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 for Different Data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5B7F1D-AFA2-4C44-9965-7FD10251AF64}"/>
              </a:ext>
            </a:extLst>
          </p:cNvPr>
          <p:cNvSpPr/>
          <p:nvPr/>
        </p:nvSpPr>
        <p:spPr>
          <a:xfrm>
            <a:off x="548241" y="977712"/>
            <a:ext cx="1884725" cy="604166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Images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678512-B0CD-4209-9603-2B848CD426B1}"/>
              </a:ext>
            </a:extLst>
          </p:cNvPr>
          <p:cNvSpPr/>
          <p:nvPr/>
        </p:nvSpPr>
        <p:spPr>
          <a:xfrm>
            <a:off x="3629026" y="997649"/>
            <a:ext cx="1884725" cy="604166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Time Series</a:t>
            </a:r>
            <a:endParaRPr lang="zh-CN" altLang="en-US" sz="1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249D25-EDE6-4382-9145-DB6E216F3843}"/>
              </a:ext>
            </a:extLst>
          </p:cNvPr>
          <p:cNvSpPr/>
          <p:nvPr/>
        </p:nvSpPr>
        <p:spPr>
          <a:xfrm>
            <a:off x="6708589" y="997649"/>
            <a:ext cx="2021074" cy="604166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Music Features</a:t>
            </a:r>
            <a:endParaRPr lang="zh-CN" altLang="en-US" sz="1600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17712425-FFD6-4EF8-A54C-12031CED410C}"/>
              </a:ext>
            </a:extLst>
          </p:cNvPr>
          <p:cNvSpPr/>
          <p:nvPr/>
        </p:nvSpPr>
        <p:spPr>
          <a:xfrm>
            <a:off x="1383497" y="1681559"/>
            <a:ext cx="184298" cy="28815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53E8ACA6-1508-434B-BE42-5D1E014CCDC5}"/>
              </a:ext>
            </a:extLst>
          </p:cNvPr>
          <p:cNvSpPr/>
          <p:nvPr/>
        </p:nvSpPr>
        <p:spPr>
          <a:xfrm>
            <a:off x="4478627" y="1681559"/>
            <a:ext cx="184298" cy="28815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01F8F7A3-DC14-47EF-AF6C-6DD610760A16}"/>
              </a:ext>
            </a:extLst>
          </p:cNvPr>
          <p:cNvSpPr/>
          <p:nvPr/>
        </p:nvSpPr>
        <p:spPr>
          <a:xfrm>
            <a:off x="7706606" y="1681559"/>
            <a:ext cx="184298" cy="28815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2B6F77D-77A3-4927-9AEA-5731A9D02640}"/>
              </a:ext>
            </a:extLst>
          </p:cNvPr>
          <p:cNvSpPr/>
          <p:nvPr/>
        </p:nvSpPr>
        <p:spPr>
          <a:xfrm>
            <a:off x="548241" y="2058149"/>
            <a:ext cx="1884725" cy="354419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CNN</a:t>
            </a:r>
            <a:endParaRPr lang="zh-CN" altLang="en-US" sz="140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E84C436-F401-499F-8BF8-F459CE69611F}"/>
              </a:ext>
            </a:extLst>
          </p:cNvPr>
          <p:cNvSpPr/>
          <p:nvPr/>
        </p:nvSpPr>
        <p:spPr>
          <a:xfrm>
            <a:off x="3629024" y="2056820"/>
            <a:ext cx="1884725" cy="354419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RNN</a:t>
            </a:r>
            <a:endParaRPr lang="zh-CN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0FF2921-3246-49DD-89C3-2619F9635775}"/>
              </a:ext>
            </a:extLst>
          </p:cNvPr>
          <p:cNvSpPr/>
          <p:nvPr/>
        </p:nvSpPr>
        <p:spPr>
          <a:xfrm>
            <a:off x="6709810" y="2056819"/>
            <a:ext cx="2019853" cy="761115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RNN</a:t>
            </a:r>
          </a:p>
          <a:p>
            <a:pPr algn="ctr"/>
            <a:r>
              <a:rPr lang="en-US" altLang="zh-CN" sz="1400"/>
              <a:t>ML</a:t>
            </a:r>
          </a:p>
          <a:p>
            <a:pPr algn="ctr"/>
            <a:r>
              <a:rPr lang="en-US" altLang="zh-CN" sz="1400"/>
              <a:t>MLP</a:t>
            </a:r>
            <a:endParaRPr lang="zh-CN" altLang="en-US" sz="1400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E0F3C4A2-047D-4334-BB1E-C7FF8DBFB5FF}"/>
              </a:ext>
            </a:extLst>
          </p:cNvPr>
          <p:cNvSpPr/>
          <p:nvPr/>
        </p:nvSpPr>
        <p:spPr>
          <a:xfrm>
            <a:off x="2818345" y="1196950"/>
            <a:ext cx="425302" cy="20556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4ACDA3CD-EB16-422B-AAD4-8ECD472BA191}"/>
              </a:ext>
            </a:extLst>
          </p:cNvPr>
          <p:cNvSpPr/>
          <p:nvPr/>
        </p:nvSpPr>
        <p:spPr>
          <a:xfrm>
            <a:off x="5899130" y="1196950"/>
            <a:ext cx="425302" cy="20556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006CDAA-AD34-4096-97C9-D70798B02932}"/>
              </a:ext>
            </a:extLst>
          </p:cNvPr>
          <p:cNvSpPr txBox="1"/>
          <p:nvPr/>
        </p:nvSpPr>
        <p:spPr>
          <a:xfrm>
            <a:off x="590152" y="3023521"/>
            <a:ext cx="1842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VGG16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VGG16_bn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Inception-v3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ResNet18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ResNet34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ResNet50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BD0B01A-F340-49AE-A40B-421994E2F17E}"/>
              </a:ext>
            </a:extLst>
          </p:cNvPr>
          <p:cNvSpPr txBox="1"/>
          <p:nvPr/>
        </p:nvSpPr>
        <p:spPr>
          <a:xfrm>
            <a:off x="3629637" y="3023521"/>
            <a:ext cx="1884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</a:rPr>
              <a:t>LSTM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5E7C581-0092-4926-9E85-5DEBD75B6F8D}"/>
              </a:ext>
            </a:extLst>
          </p:cNvPr>
          <p:cNvSpPr/>
          <p:nvPr/>
        </p:nvSpPr>
        <p:spPr>
          <a:xfrm>
            <a:off x="7091362" y="3496976"/>
            <a:ext cx="1675721" cy="2835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Hidden (</a:t>
            </a:r>
            <a:r>
              <a:rPr lang="en-US" altLang="zh-CN" sz="1200" err="1"/>
              <a:t>ReLU</a:t>
            </a:r>
            <a:r>
              <a:rPr lang="en-US" altLang="zh-CN" sz="1200"/>
              <a:t>)</a:t>
            </a:r>
            <a:endParaRPr lang="zh-CN" altLang="en-US" sz="120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F074C10-01E1-4827-B55E-E40E1593D3A9}"/>
              </a:ext>
            </a:extLst>
          </p:cNvPr>
          <p:cNvSpPr/>
          <p:nvPr/>
        </p:nvSpPr>
        <p:spPr>
          <a:xfrm>
            <a:off x="7359697" y="3866209"/>
            <a:ext cx="1078271" cy="2835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Dropout</a:t>
            </a:r>
            <a:endParaRPr lang="zh-CN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D928F22-93FC-45A3-8FA4-3C442BF5C071}"/>
              </a:ext>
            </a:extLst>
          </p:cNvPr>
          <p:cNvSpPr/>
          <p:nvPr/>
        </p:nvSpPr>
        <p:spPr>
          <a:xfrm>
            <a:off x="7248095" y="3105814"/>
            <a:ext cx="1334726" cy="2835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INPUT</a:t>
            </a:r>
            <a:endParaRPr lang="zh-CN" altLang="en-US" sz="120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E4F2523-6F4A-420F-AF2F-7A187016F698}"/>
              </a:ext>
            </a:extLst>
          </p:cNvPr>
          <p:cNvSpPr/>
          <p:nvPr/>
        </p:nvSpPr>
        <p:spPr>
          <a:xfrm>
            <a:off x="7250011" y="4235442"/>
            <a:ext cx="1187958" cy="283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accent4">
                    <a:lumMod val="50000"/>
                  </a:schemeClr>
                </a:solidFill>
              </a:rPr>
              <a:t>···</a:t>
            </a:r>
            <a:endParaRPr lang="zh-CN" altLang="en-US" sz="16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89C22D0-B4F0-4A66-AA24-E2E1D86379B6}"/>
              </a:ext>
            </a:extLst>
          </p:cNvPr>
          <p:cNvSpPr/>
          <p:nvPr/>
        </p:nvSpPr>
        <p:spPr>
          <a:xfrm>
            <a:off x="7244514" y="4604675"/>
            <a:ext cx="1334726" cy="2835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OUTPUT</a:t>
            </a:r>
            <a:endParaRPr lang="zh-CN" altLang="en-US" sz="120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015CDE9-5C06-43EA-9BA2-96810BEAD77B}"/>
              </a:ext>
            </a:extLst>
          </p:cNvPr>
          <p:cNvCxnSpPr/>
          <p:nvPr/>
        </p:nvCxnSpPr>
        <p:spPr>
          <a:xfrm>
            <a:off x="6806385" y="3496976"/>
            <a:ext cx="0" cy="1107699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890B9A60-3000-41DF-893E-637698E9DD1E}"/>
              </a:ext>
            </a:extLst>
          </p:cNvPr>
          <p:cNvCxnSpPr>
            <a:cxnSpLocks/>
          </p:cNvCxnSpPr>
          <p:nvPr/>
        </p:nvCxnSpPr>
        <p:spPr>
          <a:xfrm>
            <a:off x="6756767" y="3496976"/>
            <a:ext cx="99237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C1F8F76-DB59-42B3-A0CD-E64860CD62E0}"/>
              </a:ext>
            </a:extLst>
          </p:cNvPr>
          <p:cNvCxnSpPr>
            <a:cxnSpLocks/>
          </p:cNvCxnSpPr>
          <p:nvPr/>
        </p:nvCxnSpPr>
        <p:spPr>
          <a:xfrm>
            <a:off x="6753230" y="4606311"/>
            <a:ext cx="99237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C4E62C6-318C-4039-B82E-EF865E0CFE9A}"/>
              </a:ext>
            </a:extLst>
          </p:cNvPr>
          <p:cNvSpPr/>
          <p:nvPr/>
        </p:nvSpPr>
        <p:spPr>
          <a:xfrm>
            <a:off x="6590197" y="3909060"/>
            <a:ext cx="425302" cy="283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accent5">
                    <a:lumMod val="50000"/>
                  </a:schemeClr>
                </a:solidFill>
              </a:rPr>
              <a:t>×3</a:t>
            </a:r>
            <a:endParaRPr lang="zh-CN" altLang="en-US" sz="12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A6A0CEA-2DB9-41C8-A553-715E9438A1AB}"/>
              </a:ext>
            </a:extLst>
          </p:cNvPr>
          <p:cNvSpPr/>
          <p:nvPr/>
        </p:nvSpPr>
        <p:spPr>
          <a:xfrm>
            <a:off x="6496050" y="2990579"/>
            <a:ext cx="2421112" cy="2013098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72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Chart 37"/>
          <p:cNvGraphicFramePr/>
          <p:nvPr>
            <p:extLst>
              <p:ext uri="{D42A27DB-BD31-4B8C-83A1-F6EECF244321}">
                <p14:modId xmlns:p14="http://schemas.microsoft.com/office/powerpoint/2010/main" val="184242490"/>
              </p:ext>
            </p:extLst>
          </p:nvPr>
        </p:nvGraphicFramePr>
        <p:xfrm>
          <a:off x="485552" y="1426257"/>
          <a:ext cx="8172894" cy="362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D43336E-7D62-43C4-AACB-DAC79488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Model performance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DC0EB4-70E3-48DA-B586-7D5EF8F6A316}"/>
              </a:ext>
            </a:extLst>
          </p:cNvPr>
          <p:cNvSpPr txBox="1"/>
          <p:nvPr/>
        </p:nvSpPr>
        <p:spPr>
          <a:xfrm>
            <a:off x="1359193" y="927858"/>
            <a:ext cx="6425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MLP with dropout </a:t>
            </a:r>
            <a:r>
              <a:rPr lang="en-US" altLang="zh-CN" sz="1600"/>
              <a:t>trained on </a:t>
            </a:r>
            <a:r>
              <a:rPr lang="en-US" altLang="zh-CN" sz="1600" b="1"/>
              <a:t>Music Features </a:t>
            </a:r>
            <a:r>
              <a:rPr lang="en-US" altLang="zh-CN" sz="1600"/>
              <a:t>Dataset is the </a:t>
            </a:r>
            <a:r>
              <a:rPr lang="en-US" altLang="zh-CN" sz="1600" b="1">
                <a:solidFill>
                  <a:schemeClr val="accent2">
                    <a:lumMod val="75000"/>
                  </a:schemeClr>
                </a:solidFill>
              </a:rPr>
              <a:t>BEST</a:t>
            </a:r>
            <a:r>
              <a:rPr lang="en-US" altLang="zh-CN" sz="1600"/>
              <a:t>.</a:t>
            </a:r>
            <a:endParaRPr lang="zh-CN" altLang="en-US" sz="1600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DFAC922C-4258-41CA-91FB-4F49505A7DB0}"/>
              </a:ext>
            </a:extLst>
          </p:cNvPr>
          <p:cNvSpPr/>
          <p:nvPr/>
        </p:nvSpPr>
        <p:spPr>
          <a:xfrm>
            <a:off x="8009861" y="1308940"/>
            <a:ext cx="198474" cy="33855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手里拿着手机&#10;&#10;描述已自动生成">
            <a:extLst>
              <a:ext uri="{FF2B5EF4-FFF2-40B4-BE49-F238E27FC236}">
                <a16:creationId xmlns:a16="http://schemas.microsoft.com/office/drawing/2014/main" id="{2F30D1A9-58C8-42AE-BE66-075570CF8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51625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1709990-0164-49CB-AE72-DC04AC6ACEF6}"/>
              </a:ext>
            </a:extLst>
          </p:cNvPr>
          <p:cNvSpPr/>
          <p:nvPr/>
        </p:nvSpPr>
        <p:spPr>
          <a:xfrm>
            <a:off x="0" y="-19050"/>
            <a:ext cx="9144000" cy="51668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 descr="图标&#10;&#10;描述已自动生成">
            <a:extLst>
              <a:ext uri="{FF2B5EF4-FFF2-40B4-BE49-F238E27FC236}">
                <a16:creationId xmlns:a16="http://schemas.microsoft.com/office/drawing/2014/main" id="{AAFC22A7-B6E8-43DD-B301-E278090A5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5943"/>
            <a:ext cx="564598" cy="564598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E0D6ED32-3599-4257-A1DA-937CB825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5" y="206375"/>
            <a:ext cx="8115300" cy="604166"/>
          </a:xfrm>
        </p:spPr>
        <p:txBody>
          <a:bodyPr/>
          <a:lstStyle/>
          <a:p>
            <a:r>
              <a:rPr lang="en-US" altLang="zh-CN"/>
              <a:t>Agenda</a:t>
            </a:r>
            <a:endParaRPr lang="zh-CN" altLang="en-US"/>
          </a:p>
        </p:txBody>
      </p:sp>
      <p:sp>
        <p:nvSpPr>
          <p:cNvPr id="58" name="Text Placeholder 33"/>
          <p:cNvSpPr txBox="1"/>
          <p:nvPr/>
        </p:nvSpPr>
        <p:spPr>
          <a:xfrm>
            <a:off x="457200" y="12001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Scenario </a:t>
            </a:r>
            <a:endParaRPr lang="en-AU" altLang="zh-CN" sz="18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Text Placeholder 33"/>
          <p:cNvSpPr txBox="1"/>
          <p:nvPr/>
        </p:nvSpPr>
        <p:spPr>
          <a:xfrm>
            <a:off x="457200" y="3392718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Mitigation</a:t>
            </a:r>
          </a:p>
        </p:txBody>
      </p:sp>
      <p:sp>
        <p:nvSpPr>
          <p:cNvPr id="62" name="Text Placeholder 33"/>
          <p:cNvSpPr txBox="1"/>
          <p:nvPr/>
        </p:nvSpPr>
        <p:spPr>
          <a:xfrm>
            <a:off x="457200" y="1931006"/>
            <a:ext cx="259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CCA99169-AD4F-4A8B-9686-886E5693D874}"/>
              </a:ext>
            </a:extLst>
          </p:cNvPr>
          <p:cNvSpPr txBox="1"/>
          <p:nvPr/>
        </p:nvSpPr>
        <p:spPr>
          <a:xfrm>
            <a:off x="457200" y="2661862"/>
            <a:ext cx="14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Impact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C617FBDF-83DD-4F80-9A52-A3E523D870B8}"/>
              </a:ext>
            </a:extLst>
          </p:cNvPr>
          <p:cNvSpPr txBox="1"/>
          <p:nvPr/>
        </p:nvSpPr>
        <p:spPr>
          <a:xfrm>
            <a:off x="457200" y="4123574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Summary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00DBC7-EA92-4DF7-838A-AD399F3DF24B}"/>
              </a:ext>
            </a:extLst>
          </p:cNvPr>
          <p:cNvSpPr/>
          <p:nvPr/>
        </p:nvSpPr>
        <p:spPr>
          <a:xfrm>
            <a:off x="571502" y="728297"/>
            <a:ext cx="457200" cy="216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81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0D6AA01-B948-4DB7-BCCF-0D9377AEA4F2}"/>
              </a:ext>
            </a:extLst>
          </p:cNvPr>
          <p:cNvCxnSpPr>
            <a:cxnSpLocks/>
          </p:cNvCxnSpPr>
          <p:nvPr/>
        </p:nvCxnSpPr>
        <p:spPr>
          <a:xfrm flipH="1">
            <a:off x="7000498" y="1920412"/>
            <a:ext cx="1" cy="99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A916D00-C9B6-4F24-A0AD-D0BC1CD85FA1}"/>
              </a:ext>
            </a:extLst>
          </p:cNvPr>
          <p:cNvCxnSpPr>
            <a:cxnSpLocks/>
          </p:cNvCxnSpPr>
          <p:nvPr/>
        </p:nvCxnSpPr>
        <p:spPr>
          <a:xfrm flipH="1">
            <a:off x="4661352" y="1933521"/>
            <a:ext cx="1" cy="99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FB8B699-079F-4F28-8D17-94B4F0624C05}"/>
              </a:ext>
            </a:extLst>
          </p:cNvPr>
          <p:cNvCxnSpPr>
            <a:cxnSpLocks/>
          </p:cNvCxnSpPr>
          <p:nvPr/>
        </p:nvCxnSpPr>
        <p:spPr>
          <a:xfrm flipH="1">
            <a:off x="2323051" y="1923099"/>
            <a:ext cx="1" cy="99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67412B62-535A-4752-B432-59C94E94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Marginal Improvement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0E9C65-227B-2C45-5240-B8BA686DAB2F}"/>
              </a:ext>
            </a:extLst>
          </p:cNvPr>
          <p:cNvSpPr/>
          <p:nvPr/>
        </p:nvSpPr>
        <p:spPr>
          <a:xfrm>
            <a:off x="583182" y="1415795"/>
            <a:ext cx="1190625" cy="799042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cs typeface="Arial"/>
              </a:rPr>
              <a:t>Images</a:t>
            </a:r>
            <a:endParaRPr lang="zh-CN" altLang="en-US" sz="16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D0E541-3169-7894-0A38-DDDDA21555DA}"/>
              </a:ext>
            </a:extLst>
          </p:cNvPr>
          <p:cNvSpPr/>
          <p:nvPr/>
        </p:nvSpPr>
        <p:spPr>
          <a:xfrm>
            <a:off x="2900036" y="1415795"/>
            <a:ext cx="1190625" cy="799042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600">
                <a:cs typeface="Arial"/>
              </a:rPr>
              <a:t>Time Series</a:t>
            </a:r>
            <a:endParaRPr lang="zh-CN" altLang="en-US" sz="16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DFC095-5BF7-A3C3-D3BC-5E6CBF0085ED}"/>
              </a:ext>
            </a:extLst>
          </p:cNvPr>
          <p:cNvSpPr/>
          <p:nvPr/>
        </p:nvSpPr>
        <p:spPr>
          <a:xfrm>
            <a:off x="5216890" y="1415795"/>
            <a:ext cx="1190625" cy="799042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600">
                <a:cs typeface="Arial"/>
              </a:rPr>
              <a:t>Musical Features</a:t>
            </a:r>
            <a:endParaRPr lang="zh-CN" sz="16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8E216AD-2BFF-694E-45D9-DE249036C91A}"/>
              </a:ext>
            </a:extLst>
          </p:cNvPr>
          <p:cNvSpPr txBox="1"/>
          <p:nvPr/>
        </p:nvSpPr>
        <p:spPr>
          <a:xfrm>
            <a:off x="1780137" y="1555967"/>
            <a:ext cx="108582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>
                <a:latin typeface="Arial"/>
                <a:cs typeface="Arial"/>
              </a:rPr>
              <a:t>Acc 10%</a:t>
            </a:r>
            <a:endParaRPr lang="zh-CN" altLang="en-US" sz="1600"/>
          </a:p>
        </p:txBody>
      </p:sp>
      <p:sp>
        <p:nvSpPr>
          <p:cNvPr id="20" name="箭头: 上 19">
            <a:extLst>
              <a:ext uri="{FF2B5EF4-FFF2-40B4-BE49-F238E27FC236}">
                <a16:creationId xmlns:a16="http://schemas.microsoft.com/office/drawing/2014/main" id="{2CD238C3-18A0-44E0-F60E-ACC4B5954A13}"/>
              </a:ext>
            </a:extLst>
          </p:cNvPr>
          <p:cNvSpPr/>
          <p:nvPr/>
        </p:nvSpPr>
        <p:spPr>
          <a:xfrm>
            <a:off x="2742181" y="1502856"/>
            <a:ext cx="74084" cy="328083"/>
          </a:xfrm>
          <a:prstGeom prst="upArrow">
            <a:avLst/>
          </a:prstGeom>
          <a:solidFill>
            <a:srgbClr val="ED7D3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3639F5-F8CD-00A9-98B9-66786AAEE83F}"/>
              </a:ext>
            </a:extLst>
          </p:cNvPr>
          <p:cNvSpPr txBox="1"/>
          <p:nvPr/>
        </p:nvSpPr>
        <p:spPr>
          <a:xfrm>
            <a:off x="4105814" y="155311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>
                <a:latin typeface="Arial"/>
                <a:cs typeface="Arial"/>
              </a:rPr>
              <a:t>Acc 10%</a:t>
            </a:r>
            <a:endParaRPr lang="zh-CN" altLang="en-US" sz="1600"/>
          </a:p>
        </p:txBody>
      </p:sp>
      <p:sp>
        <p:nvSpPr>
          <p:cNvPr id="22" name="箭头: 上 21">
            <a:extLst>
              <a:ext uri="{FF2B5EF4-FFF2-40B4-BE49-F238E27FC236}">
                <a16:creationId xmlns:a16="http://schemas.microsoft.com/office/drawing/2014/main" id="{26B9CA07-46D1-2256-6440-DD42602F46C6}"/>
              </a:ext>
            </a:extLst>
          </p:cNvPr>
          <p:cNvSpPr/>
          <p:nvPr/>
        </p:nvSpPr>
        <p:spPr>
          <a:xfrm>
            <a:off x="5082689" y="1532747"/>
            <a:ext cx="74084" cy="328083"/>
          </a:xfrm>
          <a:prstGeom prst="upArrow">
            <a:avLst/>
          </a:prstGeom>
          <a:solidFill>
            <a:srgbClr val="ED7D3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402B9BB-AEB7-862A-72ED-283996AE63AC}"/>
              </a:ext>
            </a:extLst>
          </p:cNvPr>
          <p:cNvSpPr/>
          <p:nvPr/>
        </p:nvSpPr>
        <p:spPr>
          <a:xfrm>
            <a:off x="7533744" y="1415795"/>
            <a:ext cx="1190625" cy="799042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600" dirty="0">
                <a:cs typeface="Arial"/>
              </a:rPr>
              <a:t>MLP with drop out</a:t>
            </a:r>
            <a:endParaRPr lang="zh-CN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783FC08-728E-6D62-3C77-D293462A5159}"/>
              </a:ext>
            </a:extLst>
          </p:cNvPr>
          <p:cNvSpPr txBox="1"/>
          <p:nvPr/>
        </p:nvSpPr>
        <p:spPr>
          <a:xfrm>
            <a:off x="6467632" y="1499253"/>
            <a:ext cx="11133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latin typeface="Arial"/>
                <a:cs typeface="Arial"/>
              </a:rPr>
              <a:t>Acc </a:t>
            </a:r>
            <a:r>
              <a:rPr lang="zh-CN" altLang="en-US" dirty="0">
                <a:solidFill>
                  <a:srgbClr val="FF0000"/>
                </a:solidFill>
                <a:latin typeface="Arial"/>
                <a:cs typeface="Arial"/>
              </a:rPr>
              <a:t>93%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C0CD542-34F0-C816-5542-199DA3D86802}"/>
              </a:ext>
            </a:extLst>
          </p:cNvPr>
          <p:cNvSpPr/>
          <p:nvPr/>
        </p:nvSpPr>
        <p:spPr>
          <a:xfrm>
            <a:off x="1328218" y="2897030"/>
            <a:ext cx="1989666" cy="124353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>
                <a:solidFill>
                  <a:schemeClr val="tx1"/>
                </a:solidFill>
                <a:cs typeface="Arial"/>
              </a:rPr>
              <a:t>Segment data </a:t>
            </a:r>
            <a:endParaRPr lang="zh-CN">
              <a:solidFill>
                <a:schemeClr val="tx1"/>
              </a:solidFill>
              <a:cs typeface="Arial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cs typeface="Arial"/>
              </a:rPr>
              <a:t>&amp; </a:t>
            </a:r>
            <a:endParaRPr lang="zh-CN">
              <a:solidFill>
                <a:schemeClr val="tx1"/>
              </a:solidFill>
              <a:cs typeface="Arial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cs typeface="Arial"/>
              </a:rPr>
              <a:t>Feature Extraction</a:t>
            </a:r>
            <a:endParaRPr lang="zh-CN">
              <a:solidFill>
                <a:schemeClr val="tx1"/>
              </a:solidFill>
              <a:cs typeface="Arial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FA1A3CF-F2E5-D03C-7064-A05D7D092A5F}"/>
              </a:ext>
            </a:extLst>
          </p:cNvPr>
          <p:cNvSpPr/>
          <p:nvPr/>
        </p:nvSpPr>
        <p:spPr>
          <a:xfrm>
            <a:off x="3698664" y="2897030"/>
            <a:ext cx="1920874" cy="124353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>
                <a:solidFill>
                  <a:schemeClr val="tx1"/>
                </a:solidFill>
                <a:cs typeface="Arial"/>
              </a:rPr>
              <a:t>Multiple features </a:t>
            </a:r>
            <a:endParaRPr lang="zh-CN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cs typeface="Arial"/>
              </a:rPr>
              <a:t>&amp;</a:t>
            </a:r>
            <a:endParaRPr lang="zh-CN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cs typeface="Arial"/>
              </a:rPr>
              <a:t> More information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26E592A-226A-F458-9570-45F99BDDB63B}"/>
              </a:ext>
            </a:extLst>
          </p:cNvPr>
          <p:cNvSpPr/>
          <p:nvPr/>
        </p:nvSpPr>
        <p:spPr>
          <a:xfrm>
            <a:off x="6045357" y="2897030"/>
            <a:ext cx="1957916" cy="124353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>
                <a:solidFill>
                  <a:schemeClr val="tx1"/>
                </a:solidFill>
                <a:cs typeface="Arial"/>
              </a:rPr>
              <a:t>Shallow layers </a:t>
            </a:r>
            <a:endParaRPr lang="zh-CN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cs typeface="Arial"/>
              </a:rPr>
              <a:t>&amp;</a:t>
            </a:r>
            <a:endParaRPr lang="zh-CN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cs typeface="Arial"/>
              </a:rPr>
              <a:t>Well trained model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61E1855-6DD4-468E-AA5B-0009BDD6F2DE}"/>
              </a:ext>
            </a:extLst>
          </p:cNvPr>
          <p:cNvCxnSpPr>
            <a:cxnSpLocks/>
          </p:cNvCxnSpPr>
          <p:nvPr/>
        </p:nvCxnSpPr>
        <p:spPr>
          <a:xfrm>
            <a:off x="1784459" y="1924023"/>
            <a:ext cx="1115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359D849-C180-4E95-A9B2-AD4D82C2620B}"/>
              </a:ext>
            </a:extLst>
          </p:cNvPr>
          <p:cNvCxnSpPr>
            <a:cxnSpLocks/>
          </p:cNvCxnSpPr>
          <p:nvPr/>
        </p:nvCxnSpPr>
        <p:spPr>
          <a:xfrm>
            <a:off x="4101313" y="1933521"/>
            <a:ext cx="1115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708CB21-0360-4208-ACBD-F64A0C96DDE4}"/>
              </a:ext>
            </a:extLst>
          </p:cNvPr>
          <p:cNvCxnSpPr>
            <a:cxnSpLocks/>
          </p:cNvCxnSpPr>
          <p:nvPr/>
        </p:nvCxnSpPr>
        <p:spPr>
          <a:xfrm>
            <a:off x="6418167" y="1933521"/>
            <a:ext cx="1115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0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0D6ED32-3599-4257-A1DA-937CB825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5" y="206375"/>
            <a:ext cx="8115300" cy="604166"/>
          </a:xfrm>
        </p:spPr>
        <p:txBody>
          <a:bodyPr/>
          <a:lstStyle/>
          <a:p>
            <a:r>
              <a:rPr lang="en-US" altLang="zh-CN" dirty="0"/>
              <a:t>Cost Reduction &amp; Efficient Improvement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85802" y="728297"/>
            <a:ext cx="457200" cy="216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Rounded Rectangle 39"/>
          <p:cNvSpPr/>
          <p:nvPr/>
        </p:nvSpPr>
        <p:spPr bwMode="auto">
          <a:xfrm>
            <a:off x="575022" y="1223439"/>
            <a:ext cx="684813" cy="684812"/>
          </a:xfrm>
          <a:prstGeom prst="roundRect">
            <a:avLst>
              <a:gd name="adj" fmla="val 8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43" name="Group 68"/>
          <p:cNvGrpSpPr/>
          <p:nvPr/>
        </p:nvGrpSpPr>
        <p:grpSpPr bwMode="auto">
          <a:xfrm>
            <a:off x="745230" y="1396996"/>
            <a:ext cx="350452" cy="292044"/>
            <a:chOff x="7700963" y="2874963"/>
            <a:chExt cx="434975" cy="369888"/>
          </a:xfrm>
          <a:solidFill>
            <a:schemeClr val="bg1"/>
          </a:solidFill>
        </p:grpSpPr>
        <p:sp>
          <p:nvSpPr>
            <p:cNvPr id="44" name="Freeform 829"/>
            <p:cNvSpPr/>
            <p:nvPr/>
          </p:nvSpPr>
          <p:spPr bwMode="auto">
            <a:xfrm>
              <a:off x="7743825" y="3017838"/>
              <a:ext cx="346075" cy="115888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3" y="32"/>
                </a:cxn>
                <a:cxn ang="0">
                  <a:pos x="5" y="30"/>
                </a:cxn>
                <a:cxn ang="0">
                  <a:pos x="5" y="26"/>
                </a:cxn>
                <a:cxn ang="0">
                  <a:pos x="13" y="18"/>
                </a:cxn>
                <a:cxn ang="0">
                  <a:pos x="43" y="18"/>
                </a:cxn>
                <a:cxn ang="0">
                  <a:pos x="47" y="21"/>
                </a:cxn>
                <a:cxn ang="0">
                  <a:pos x="47" y="30"/>
                </a:cxn>
                <a:cxn ang="0">
                  <a:pos x="49" y="32"/>
                </a:cxn>
                <a:cxn ang="0">
                  <a:pos x="49" y="32"/>
                </a:cxn>
                <a:cxn ang="0">
                  <a:pos x="51" y="30"/>
                </a:cxn>
                <a:cxn ang="0">
                  <a:pos x="51" y="21"/>
                </a:cxn>
                <a:cxn ang="0">
                  <a:pos x="54" y="18"/>
                </a:cxn>
                <a:cxn ang="0">
                  <a:pos x="85" y="18"/>
                </a:cxn>
                <a:cxn ang="0">
                  <a:pos x="93" y="26"/>
                </a:cxn>
                <a:cxn ang="0">
                  <a:pos x="93" y="30"/>
                </a:cxn>
                <a:cxn ang="0">
                  <a:pos x="95" y="32"/>
                </a:cxn>
                <a:cxn ang="0">
                  <a:pos x="95" y="32"/>
                </a:cxn>
                <a:cxn ang="0">
                  <a:pos x="97" y="30"/>
                </a:cxn>
                <a:cxn ang="0">
                  <a:pos x="97" y="26"/>
                </a:cxn>
                <a:cxn ang="0">
                  <a:pos x="85" y="13"/>
                </a:cxn>
                <a:cxn ang="0">
                  <a:pos x="54" y="13"/>
                </a:cxn>
                <a:cxn ang="0">
                  <a:pos x="51" y="10"/>
                </a:cxn>
                <a:cxn ang="0">
                  <a:pos x="51" y="2"/>
                </a:cxn>
                <a:cxn ang="0">
                  <a:pos x="49" y="0"/>
                </a:cxn>
                <a:cxn ang="0">
                  <a:pos x="49" y="0"/>
                </a:cxn>
                <a:cxn ang="0">
                  <a:pos x="47" y="2"/>
                </a:cxn>
                <a:cxn ang="0">
                  <a:pos x="47" y="10"/>
                </a:cxn>
                <a:cxn ang="0">
                  <a:pos x="43" y="13"/>
                </a:cxn>
                <a:cxn ang="0">
                  <a:pos x="13" y="13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97" h="32">
                  <a:moveTo>
                    <a:pt x="2" y="32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4" y="32"/>
                    <a:pt x="5" y="31"/>
                    <a:pt x="5" y="30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1"/>
                    <a:pt x="8" y="18"/>
                    <a:pt x="1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7" y="19"/>
                    <a:pt x="47" y="21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1"/>
                    <a:pt x="48" y="32"/>
                    <a:pt x="49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50" y="32"/>
                    <a:pt x="51" y="31"/>
                    <a:pt x="51" y="30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19"/>
                    <a:pt x="52" y="18"/>
                    <a:pt x="54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9" y="18"/>
                    <a:pt x="93" y="21"/>
                    <a:pt x="93" y="26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93" y="31"/>
                    <a:pt x="94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7" y="32"/>
                    <a:pt x="97" y="31"/>
                    <a:pt x="97" y="30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19"/>
                    <a:pt x="92" y="13"/>
                    <a:pt x="85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2" y="13"/>
                    <a:pt x="51" y="12"/>
                    <a:pt x="51" y="1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0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7" y="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2"/>
                    <a:pt x="45" y="13"/>
                    <a:pt x="4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0" y="19"/>
                    <a:pt x="0" y="2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5" name="Freeform 830"/>
            <p:cNvSpPr/>
            <p:nvPr/>
          </p:nvSpPr>
          <p:spPr bwMode="auto">
            <a:xfrm>
              <a:off x="7847013" y="2874963"/>
              <a:ext cx="142875" cy="128588"/>
            </a:xfrm>
            <a:custGeom>
              <a:avLst/>
              <a:gdLst/>
              <a:ahLst/>
              <a:cxnLst>
                <a:cxn ang="0">
                  <a:pos x="8" y="36"/>
                </a:cxn>
                <a:cxn ang="0">
                  <a:pos x="18" y="36"/>
                </a:cxn>
                <a:cxn ang="0">
                  <a:pos x="22" y="36"/>
                </a:cxn>
                <a:cxn ang="0">
                  <a:pos x="32" y="36"/>
                </a:cxn>
                <a:cxn ang="0">
                  <a:pos x="40" y="28"/>
                </a:cxn>
                <a:cxn ang="0">
                  <a:pos x="40" y="8"/>
                </a:cxn>
                <a:cxn ang="0">
                  <a:pos x="32" y="0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28"/>
                </a:cxn>
                <a:cxn ang="0">
                  <a:pos x="8" y="36"/>
                </a:cxn>
              </a:cxnLst>
              <a:rect l="0" t="0" r="r" b="b"/>
              <a:pathLst>
                <a:path w="40" h="36">
                  <a:moveTo>
                    <a:pt x="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6" y="36"/>
                    <a:pt x="40" y="32"/>
                    <a:pt x="40" y="2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3"/>
                    <a:pt x="36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4" y="36"/>
                    <a:pt x="8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6" name="Freeform 831"/>
            <p:cNvSpPr/>
            <p:nvPr/>
          </p:nvSpPr>
          <p:spPr bwMode="auto">
            <a:xfrm>
              <a:off x="7700963" y="3148013"/>
              <a:ext cx="103188" cy="96838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21"/>
                </a:cxn>
                <a:cxn ang="0">
                  <a:pos x="6" y="27"/>
                </a:cxn>
                <a:cxn ang="0">
                  <a:pos x="23" y="27"/>
                </a:cxn>
                <a:cxn ang="0">
                  <a:pos x="29" y="21"/>
                </a:cxn>
                <a:cxn ang="0">
                  <a:pos x="29" y="6"/>
                </a:cxn>
                <a:cxn ang="0">
                  <a:pos x="23" y="0"/>
                </a:cxn>
              </a:cxnLst>
              <a:rect l="0" t="0" r="r" b="b"/>
              <a:pathLst>
                <a:path w="29" h="27">
                  <a:moveTo>
                    <a:pt x="2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7"/>
                    <a:pt x="6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7" y="27"/>
                    <a:pt x="29" y="24"/>
                    <a:pt x="29" y="2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7" y="0"/>
                    <a:pt x="2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7" name="Freeform 832"/>
            <p:cNvSpPr/>
            <p:nvPr/>
          </p:nvSpPr>
          <p:spPr bwMode="auto">
            <a:xfrm>
              <a:off x="7864475" y="3148013"/>
              <a:ext cx="106363" cy="9683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21"/>
                </a:cxn>
                <a:cxn ang="0">
                  <a:pos x="6" y="27"/>
                </a:cxn>
                <a:cxn ang="0">
                  <a:pos x="24" y="27"/>
                </a:cxn>
                <a:cxn ang="0">
                  <a:pos x="30" y="21"/>
                </a:cxn>
                <a:cxn ang="0">
                  <a:pos x="30" y="6"/>
                </a:cxn>
                <a:cxn ang="0">
                  <a:pos x="24" y="0"/>
                </a:cxn>
              </a:cxnLst>
              <a:rect l="0" t="0" r="r" b="b"/>
              <a:pathLst>
                <a:path w="30" h="27">
                  <a:moveTo>
                    <a:pt x="2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7"/>
                    <a:pt x="6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7"/>
                    <a:pt x="30" y="24"/>
                    <a:pt x="30" y="21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3"/>
                    <a:pt x="27" y="0"/>
                    <a:pt x="2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8" name="Freeform 833"/>
            <p:cNvSpPr/>
            <p:nvPr/>
          </p:nvSpPr>
          <p:spPr bwMode="auto">
            <a:xfrm>
              <a:off x="8027988" y="3148013"/>
              <a:ext cx="107950" cy="9683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21"/>
                </a:cxn>
                <a:cxn ang="0">
                  <a:pos x="6" y="27"/>
                </a:cxn>
                <a:cxn ang="0">
                  <a:pos x="24" y="27"/>
                </a:cxn>
                <a:cxn ang="0">
                  <a:pos x="30" y="21"/>
                </a:cxn>
                <a:cxn ang="0">
                  <a:pos x="30" y="6"/>
                </a:cxn>
                <a:cxn ang="0">
                  <a:pos x="24" y="0"/>
                </a:cxn>
              </a:cxnLst>
              <a:rect l="0" t="0" r="r" b="b"/>
              <a:pathLst>
                <a:path w="30" h="27">
                  <a:moveTo>
                    <a:pt x="2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7"/>
                    <a:pt x="6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7"/>
                    <a:pt x="30" y="24"/>
                    <a:pt x="30" y="21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3"/>
                    <a:pt x="27" y="0"/>
                    <a:pt x="2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49" name="Rounded Rectangle 47"/>
          <p:cNvSpPr/>
          <p:nvPr/>
        </p:nvSpPr>
        <p:spPr bwMode="auto">
          <a:xfrm>
            <a:off x="575022" y="2151231"/>
            <a:ext cx="684813" cy="684812"/>
          </a:xfrm>
          <a:prstGeom prst="roundRect">
            <a:avLst>
              <a:gd name="adj" fmla="val 8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0" name="Group 64"/>
          <p:cNvGrpSpPr/>
          <p:nvPr/>
        </p:nvGrpSpPr>
        <p:grpSpPr bwMode="auto">
          <a:xfrm>
            <a:off x="760951" y="2343109"/>
            <a:ext cx="328314" cy="310228"/>
            <a:chOff x="5391768" y="1610089"/>
            <a:chExt cx="428440" cy="428440"/>
          </a:xfrm>
        </p:grpSpPr>
        <p:sp>
          <p:nvSpPr>
            <p:cNvPr id="51" name="Freeform 39"/>
            <p:cNvSpPr>
              <a:spLocks noEditPoints="1"/>
            </p:cNvSpPr>
            <p:nvPr/>
          </p:nvSpPr>
          <p:spPr bwMode="auto">
            <a:xfrm>
              <a:off x="5391768" y="1610089"/>
              <a:ext cx="428440" cy="428440"/>
            </a:xfrm>
            <a:custGeom>
              <a:avLst/>
              <a:gdLst>
                <a:gd name="T0" fmla="*/ 2147483646 w 122"/>
                <a:gd name="T1" fmla="*/ 0 h 122"/>
                <a:gd name="T2" fmla="*/ 0 w 122"/>
                <a:gd name="T3" fmla="*/ 2147483646 h 122"/>
                <a:gd name="T4" fmla="*/ 2147483646 w 122"/>
                <a:gd name="T5" fmla="*/ 2147483646 h 122"/>
                <a:gd name="T6" fmla="*/ 2147483646 w 122"/>
                <a:gd name="T7" fmla="*/ 2147483646 h 122"/>
                <a:gd name="T8" fmla="*/ 2147483646 w 122"/>
                <a:gd name="T9" fmla="*/ 0 h 122"/>
                <a:gd name="T10" fmla="*/ 2147483646 w 122"/>
                <a:gd name="T11" fmla="*/ 2147483646 h 122"/>
                <a:gd name="T12" fmla="*/ 2147483646 w 122"/>
                <a:gd name="T13" fmla="*/ 2147483646 h 122"/>
                <a:gd name="T14" fmla="*/ 2147483646 w 122"/>
                <a:gd name="T15" fmla="*/ 2147483646 h 122"/>
                <a:gd name="T16" fmla="*/ 2147483646 w 122"/>
                <a:gd name="T17" fmla="*/ 2147483646 h 122"/>
                <a:gd name="T18" fmla="*/ 2147483646 w 122"/>
                <a:gd name="T19" fmla="*/ 2147483646 h 122"/>
                <a:gd name="T20" fmla="*/ 2147483646 w 122"/>
                <a:gd name="T21" fmla="*/ 2147483646 h 122"/>
                <a:gd name="T22" fmla="*/ 2147483646 w 122"/>
                <a:gd name="T23" fmla="*/ 2147483646 h 122"/>
                <a:gd name="T24" fmla="*/ 2147483646 w 122"/>
                <a:gd name="T25" fmla="*/ 2147483646 h 122"/>
                <a:gd name="T26" fmla="*/ 2147483646 w 122"/>
                <a:gd name="T27" fmla="*/ 2147483646 h 122"/>
                <a:gd name="T28" fmla="*/ 2147483646 w 122"/>
                <a:gd name="T29" fmla="*/ 2147483646 h 122"/>
                <a:gd name="T30" fmla="*/ 2147483646 w 122"/>
                <a:gd name="T31" fmla="*/ 2147483646 h 122"/>
                <a:gd name="T32" fmla="*/ 2147483646 w 122"/>
                <a:gd name="T33" fmla="*/ 2147483646 h 122"/>
                <a:gd name="T34" fmla="*/ 2147483646 w 122"/>
                <a:gd name="T35" fmla="*/ 2147483646 h 122"/>
                <a:gd name="T36" fmla="*/ 2147483646 w 122"/>
                <a:gd name="T37" fmla="*/ 2147483646 h 122"/>
                <a:gd name="T38" fmla="*/ 2147483646 w 122"/>
                <a:gd name="T39" fmla="*/ 2147483646 h 122"/>
                <a:gd name="T40" fmla="*/ 2147483646 w 122"/>
                <a:gd name="T41" fmla="*/ 2147483646 h 122"/>
                <a:gd name="T42" fmla="*/ 2147483646 w 122"/>
                <a:gd name="T43" fmla="*/ 2147483646 h 122"/>
                <a:gd name="T44" fmla="*/ 2147483646 w 122"/>
                <a:gd name="T45" fmla="*/ 2147483646 h 122"/>
                <a:gd name="T46" fmla="*/ 2147483646 w 122"/>
                <a:gd name="T47" fmla="*/ 2147483646 h 122"/>
                <a:gd name="T48" fmla="*/ 2147483646 w 122"/>
                <a:gd name="T49" fmla="*/ 2147483646 h 122"/>
                <a:gd name="T50" fmla="*/ 2147483646 w 122"/>
                <a:gd name="T51" fmla="*/ 2147483646 h 122"/>
                <a:gd name="T52" fmla="*/ 2147483646 w 122"/>
                <a:gd name="T53" fmla="*/ 2147483646 h 122"/>
                <a:gd name="T54" fmla="*/ 2147483646 w 122"/>
                <a:gd name="T55" fmla="*/ 2147483646 h 122"/>
                <a:gd name="T56" fmla="*/ 2147483646 w 122"/>
                <a:gd name="T57" fmla="*/ 2147483646 h 122"/>
                <a:gd name="T58" fmla="*/ 2147483646 w 122"/>
                <a:gd name="T59" fmla="*/ 2147483646 h 122"/>
                <a:gd name="T60" fmla="*/ 2147483646 w 122"/>
                <a:gd name="T61" fmla="*/ 2147483646 h 122"/>
                <a:gd name="T62" fmla="*/ 2147483646 w 122"/>
                <a:gd name="T63" fmla="*/ 2147483646 h 122"/>
                <a:gd name="T64" fmla="*/ 2147483646 w 122"/>
                <a:gd name="T65" fmla="*/ 2147483646 h 122"/>
                <a:gd name="T66" fmla="*/ 2147483646 w 122"/>
                <a:gd name="T67" fmla="*/ 2147483646 h 122"/>
                <a:gd name="T68" fmla="*/ 2147483646 w 122"/>
                <a:gd name="T69" fmla="*/ 2147483646 h 122"/>
                <a:gd name="T70" fmla="*/ 2147483646 w 122"/>
                <a:gd name="T71" fmla="*/ 2147483646 h 122"/>
                <a:gd name="T72" fmla="*/ 2147483646 w 122"/>
                <a:gd name="T73" fmla="*/ 2147483646 h 122"/>
                <a:gd name="T74" fmla="*/ 2147483646 w 122"/>
                <a:gd name="T75" fmla="*/ 2147483646 h 122"/>
                <a:gd name="T76" fmla="*/ 2147483646 w 122"/>
                <a:gd name="T77" fmla="*/ 2147483646 h 122"/>
                <a:gd name="T78" fmla="*/ 2147483646 w 122"/>
                <a:gd name="T79" fmla="*/ 2147483646 h 122"/>
                <a:gd name="T80" fmla="*/ 2147483646 w 122"/>
                <a:gd name="T81" fmla="*/ 2147483646 h 122"/>
                <a:gd name="T82" fmla="*/ 2147483646 w 122"/>
                <a:gd name="T83" fmla="*/ 2147483646 h 12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2"/>
                <a:gd name="T127" fmla="*/ 0 h 122"/>
                <a:gd name="T128" fmla="*/ 122 w 122"/>
                <a:gd name="T129" fmla="*/ 122 h 12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5" y="122"/>
                    <a:pt x="122" y="95"/>
                    <a:pt x="122" y="61"/>
                  </a:cubicBezTo>
                  <a:cubicBezTo>
                    <a:pt x="122" y="27"/>
                    <a:pt x="95" y="0"/>
                    <a:pt x="61" y="0"/>
                  </a:cubicBezTo>
                  <a:close/>
                  <a:moveTo>
                    <a:pt x="65" y="109"/>
                  </a:moveTo>
                  <a:cubicBezTo>
                    <a:pt x="65" y="102"/>
                    <a:pt x="65" y="102"/>
                    <a:pt x="65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47" y="108"/>
                    <a:pt x="37" y="104"/>
                    <a:pt x="30" y="97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28" y="96"/>
                    <a:pt x="28" y="95"/>
                    <a:pt x="27" y="95"/>
                  </a:cubicBezTo>
                  <a:cubicBezTo>
                    <a:pt x="27" y="94"/>
                    <a:pt x="26" y="94"/>
                    <a:pt x="25" y="93"/>
                  </a:cubicBezTo>
                  <a:cubicBezTo>
                    <a:pt x="25" y="93"/>
                    <a:pt x="25" y="93"/>
                    <a:pt x="25" y="92"/>
                  </a:cubicBezTo>
                  <a:cubicBezTo>
                    <a:pt x="18" y="85"/>
                    <a:pt x="14" y="75"/>
                    <a:pt x="13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5" y="34"/>
                    <a:pt x="34" y="15"/>
                    <a:pt x="58" y="13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71" y="14"/>
                    <a:pt x="77" y="15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9"/>
                    <a:pt x="86" y="20"/>
                    <a:pt x="87" y="20"/>
                  </a:cubicBezTo>
                  <a:cubicBezTo>
                    <a:pt x="87" y="20"/>
                    <a:pt x="87" y="21"/>
                    <a:pt x="88" y="21"/>
                  </a:cubicBezTo>
                  <a:cubicBezTo>
                    <a:pt x="88" y="21"/>
                    <a:pt x="89" y="22"/>
                    <a:pt x="90" y="23"/>
                  </a:cubicBezTo>
                  <a:cubicBezTo>
                    <a:pt x="91" y="23"/>
                    <a:pt x="91" y="23"/>
                    <a:pt x="91" y="24"/>
                  </a:cubicBezTo>
                  <a:cubicBezTo>
                    <a:pt x="92" y="24"/>
                    <a:pt x="93" y="25"/>
                    <a:pt x="94" y="25"/>
                  </a:cubicBezTo>
                  <a:cubicBezTo>
                    <a:pt x="94" y="26"/>
                    <a:pt x="95" y="26"/>
                    <a:pt x="95" y="27"/>
                  </a:cubicBezTo>
                  <a:cubicBezTo>
                    <a:pt x="96" y="27"/>
                    <a:pt x="96" y="28"/>
                    <a:pt x="97" y="28"/>
                  </a:cubicBezTo>
                  <a:cubicBezTo>
                    <a:pt x="97" y="29"/>
                    <a:pt x="98" y="30"/>
                    <a:pt x="98" y="31"/>
                  </a:cubicBezTo>
                  <a:cubicBezTo>
                    <a:pt x="99" y="31"/>
                    <a:pt x="99" y="31"/>
                    <a:pt x="99" y="32"/>
                  </a:cubicBezTo>
                  <a:cubicBezTo>
                    <a:pt x="100" y="33"/>
                    <a:pt x="101" y="34"/>
                    <a:pt x="101" y="34"/>
                  </a:cubicBezTo>
                  <a:cubicBezTo>
                    <a:pt x="101" y="35"/>
                    <a:pt x="102" y="35"/>
                    <a:pt x="102" y="35"/>
                  </a:cubicBezTo>
                  <a:cubicBezTo>
                    <a:pt x="102" y="36"/>
                    <a:pt x="103" y="37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7" y="45"/>
                    <a:pt x="108" y="51"/>
                    <a:pt x="109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7" y="88"/>
                    <a:pt x="88" y="107"/>
                    <a:pt x="65" y="1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2" name="Freeform 40"/>
            <p:cNvSpPr>
              <a:spLocks noEditPoints="1"/>
            </p:cNvSpPr>
            <p:nvPr/>
          </p:nvSpPr>
          <p:spPr bwMode="auto">
            <a:xfrm>
              <a:off x="5554733" y="1715228"/>
              <a:ext cx="126166" cy="186621"/>
            </a:xfrm>
            <a:custGeom>
              <a:avLst/>
              <a:gdLst>
                <a:gd name="T0" fmla="*/ 2147483646 w 36"/>
                <a:gd name="T1" fmla="*/ 2147483646 h 53"/>
                <a:gd name="T2" fmla="*/ 2147483646 w 36"/>
                <a:gd name="T3" fmla="*/ 2147483646 h 53"/>
                <a:gd name="T4" fmla="*/ 0 w 36"/>
                <a:gd name="T5" fmla="*/ 2147483646 h 53"/>
                <a:gd name="T6" fmla="*/ 2147483646 w 36"/>
                <a:gd name="T7" fmla="*/ 2147483646 h 53"/>
                <a:gd name="T8" fmla="*/ 2147483646 w 36"/>
                <a:gd name="T9" fmla="*/ 2147483646 h 53"/>
                <a:gd name="T10" fmla="*/ 2147483646 w 36"/>
                <a:gd name="T11" fmla="*/ 2147483646 h 53"/>
                <a:gd name="T12" fmla="*/ 2147483646 w 36"/>
                <a:gd name="T13" fmla="*/ 0 h 53"/>
                <a:gd name="T14" fmla="*/ 2147483646 w 36"/>
                <a:gd name="T15" fmla="*/ 2147483646 h 53"/>
                <a:gd name="T16" fmla="*/ 2147483646 w 36"/>
                <a:gd name="T17" fmla="*/ 2147483646 h 53"/>
                <a:gd name="T18" fmla="*/ 2147483646 w 36"/>
                <a:gd name="T19" fmla="*/ 2147483646 h 53"/>
                <a:gd name="T20" fmla="*/ 2147483646 w 36"/>
                <a:gd name="T21" fmla="*/ 2147483646 h 53"/>
                <a:gd name="T22" fmla="*/ 2147483646 w 36"/>
                <a:gd name="T23" fmla="*/ 2147483646 h 53"/>
                <a:gd name="T24" fmla="*/ 2147483646 w 36"/>
                <a:gd name="T25" fmla="*/ 2147483646 h 53"/>
                <a:gd name="T26" fmla="*/ 2147483646 w 36"/>
                <a:gd name="T27" fmla="*/ 2147483646 h 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53"/>
                <a:gd name="T44" fmla="*/ 36 w 36"/>
                <a:gd name="T45" fmla="*/ 53 h 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53">
                  <a:moveTo>
                    <a:pt x="8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1" y="35"/>
                    <a:pt x="22" y="33"/>
                    <a:pt x="22" y="33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8"/>
                    <a:pt x="8" y="29"/>
                  </a:cubicBezTo>
                  <a:close/>
                  <a:moveTo>
                    <a:pt x="15" y="28"/>
                  </a:moveTo>
                  <a:cubicBezTo>
                    <a:pt x="17" y="28"/>
                    <a:pt x="18" y="29"/>
                    <a:pt x="18" y="31"/>
                  </a:cubicBezTo>
                  <a:cubicBezTo>
                    <a:pt x="18" y="33"/>
                    <a:pt x="17" y="34"/>
                    <a:pt x="15" y="34"/>
                  </a:cubicBezTo>
                  <a:cubicBezTo>
                    <a:pt x="13" y="34"/>
                    <a:pt x="12" y="33"/>
                    <a:pt x="12" y="31"/>
                  </a:cubicBezTo>
                  <a:cubicBezTo>
                    <a:pt x="12" y="29"/>
                    <a:pt x="13" y="28"/>
                    <a:pt x="15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53" name="Rounded Rectangle 52"/>
          <p:cNvSpPr/>
          <p:nvPr/>
        </p:nvSpPr>
        <p:spPr bwMode="auto">
          <a:xfrm>
            <a:off x="575022" y="3029938"/>
            <a:ext cx="684813" cy="684812"/>
          </a:xfrm>
          <a:prstGeom prst="roundRect">
            <a:avLst>
              <a:gd name="adj" fmla="val 8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8" name="Text Placeholder 33"/>
          <p:cNvSpPr txBox="1"/>
          <p:nvPr/>
        </p:nvSpPr>
        <p:spPr>
          <a:xfrm>
            <a:off x="1259835" y="1434427"/>
            <a:ext cx="205826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500" dirty="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HR demand</a:t>
            </a:r>
            <a:endParaRPr lang="en-AU" altLang="zh-CN" sz="1500" dirty="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Text Placeholder 33"/>
          <p:cNvSpPr txBox="1"/>
          <p:nvPr/>
        </p:nvSpPr>
        <p:spPr>
          <a:xfrm>
            <a:off x="1260879" y="2331119"/>
            <a:ext cx="141818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5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Time cost</a:t>
            </a:r>
            <a:endParaRPr lang="en-AU" altLang="zh-CN" sz="150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Text Placeholder 33"/>
          <p:cNvSpPr txBox="1"/>
          <p:nvPr/>
        </p:nvSpPr>
        <p:spPr>
          <a:xfrm>
            <a:off x="1279167" y="3234437"/>
            <a:ext cx="141818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5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Capital cost</a:t>
            </a:r>
            <a:endParaRPr lang="en-AU" altLang="zh-CN" sz="150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28A0DC-004B-E0EA-4A44-8110E0B40179}"/>
              </a:ext>
            </a:extLst>
          </p:cNvPr>
          <p:cNvSpPr txBox="1"/>
          <p:nvPr/>
        </p:nvSpPr>
        <p:spPr>
          <a:xfrm>
            <a:off x="2696741" y="869252"/>
            <a:ext cx="2696289" cy="373904"/>
          </a:xfrm>
          <a:prstGeom prst="rect">
            <a:avLst/>
          </a:prstGeom>
          <a:solidFill>
            <a:srgbClr val="1F497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Arial"/>
                <a:cs typeface="Arial"/>
              </a:rPr>
              <a:t>Human </a:t>
            </a:r>
            <a:endParaRPr lang="zh-CN" altLang="en-US" b="1" err="1"/>
          </a:p>
        </p:txBody>
      </p:sp>
      <p:sp>
        <p:nvSpPr>
          <p:cNvPr id="25" name="文本框 1">
            <a:extLst>
              <a:ext uri="{FF2B5EF4-FFF2-40B4-BE49-F238E27FC236}">
                <a16:creationId xmlns:a16="http://schemas.microsoft.com/office/drawing/2014/main" id="{1E3037DC-B152-6C7F-59FC-44B6F9258A50}"/>
              </a:ext>
            </a:extLst>
          </p:cNvPr>
          <p:cNvSpPr txBox="1"/>
          <p:nvPr/>
        </p:nvSpPr>
        <p:spPr>
          <a:xfrm>
            <a:off x="6030501" y="869252"/>
            <a:ext cx="2691399" cy="376428"/>
          </a:xfrm>
          <a:prstGeom prst="rect">
            <a:avLst/>
          </a:prstGeom>
          <a:solidFill>
            <a:srgbClr val="1F497D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b="1">
                <a:solidFill>
                  <a:srgbClr val="FFFFFF"/>
                </a:solidFill>
                <a:latin typeface="Arial"/>
                <a:cs typeface="Arial"/>
              </a:rPr>
              <a:t>Algorithm </a:t>
            </a:r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30" name="文本框 1">
            <a:extLst>
              <a:ext uri="{FF2B5EF4-FFF2-40B4-BE49-F238E27FC236}">
                <a16:creationId xmlns:a16="http://schemas.microsoft.com/office/drawing/2014/main" id="{9EDBEDC8-CFB2-FEF2-E0F3-6AA12A7A4A22}"/>
              </a:ext>
            </a:extLst>
          </p:cNvPr>
          <p:cNvSpPr txBox="1"/>
          <p:nvPr/>
        </p:nvSpPr>
        <p:spPr>
          <a:xfrm>
            <a:off x="3917464" y="3164396"/>
            <a:ext cx="8476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/>
                <a:cs typeface="Arial"/>
              </a:rPr>
              <a:t>High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1" name="文本框 1">
            <a:extLst>
              <a:ext uri="{FF2B5EF4-FFF2-40B4-BE49-F238E27FC236}">
                <a16:creationId xmlns:a16="http://schemas.microsoft.com/office/drawing/2014/main" id="{2F9DBBEC-94D6-61F7-8E91-D49C2D22D1F3}"/>
              </a:ext>
            </a:extLst>
          </p:cNvPr>
          <p:cNvSpPr txBox="1"/>
          <p:nvPr/>
        </p:nvSpPr>
        <p:spPr>
          <a:xfrm>
            <a:off x="2710456" y="1308164"/>
            <a:ext cx="2671837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High</a:t>
            </a:r>
          </a:p>
          <a:p>
            <a:pPr algn="ctr"/>
            <a:r>
              <a:rPr lang="en-US" altLang="zh-CN" sz="1200" dirty="0">
                <a:latin typeface="Arial"/>
                <a:cs typeface="Arial"/>
              </a:rPr>
              <a:t>Interns or outsourcing companies</a:t>
            </a:r>
            <a:endParaRPr lang="en-US" altLang="zh-CN" sz="1200" dirty="0"/>
          </a:p>
        </p:txBody>
      </p:sp>
      <p:sp>
        <p:nvSpPr>
          <p:cNvPr id="41" name="文本框 1">
            <a:extLst>
              <a:ext uri="{FF2B5EF4-FFF2-40B4-BE49-F238E27FC236}">
                <a16:creationId xmlns:a16="http://schemas.microsoft.com/office/drawing/2014/main" id="{259FF118-0290-45D8-16B5-859D90FE13C3}"/>
              </a:ext>
            </a:extLst>
          </p:cNvPr>
          <p:cNvSpPr txBox="1"/>
          <p:nvPr/>
        </p:nvSpPr>
        <p:spPr>
          <a:xfrm>
            <a:off x="711161" y="3090291"/>
            <a:ext cx="3352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/>
                <a:cs typeface="Arial"/>
              </a:rPr>
              <a:t>$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3" name="箭头: 右 10">
            <a:extLst>
              <a:ext uri="{FF2B5EF4-FFF2-40B4-BE49-F238E27FC236}">
                <a16:creationId xmlns:a16="http://schemas.microsoft.com/office/drawing/2014/main" id="{E6A5268C-01E7-7430-8875-2853E167F064}"/>
              </a:ext>
            </a:extLst>
          </p:cNvPr>
          <p:cNvSpPr/>
          <p:nvPr/>
        </p:nvSpPr>
        <p:spPr>
          <a:xfrm>
            <a:off x="5535849" y="1056204"/>
            <a:ext cx="351833" cy="39565"/>
          </a:xfrm>
          <a:prstGeom prst="rightArrow">
            <a:avLst/>
          </a:prstGeom>
          <a:solidFill>
            <a:srgbClr val="265185"/>
          </a:solidFill>
          <a:ln>
            <a:solidFill>
              <a:srgbClr val="265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">
            <a:extLst>
              <a:ext uri="{FF2B5EF4-FFF2-40B4-BE49-F238E27FC236}">
                <a16:creationId xmlns:a16="http://schemas.microsoft.com/office/drawing/2014/main" id="{ECD57A9A-5DA3-2FAF-6073-EF8081118217}"/>
              </a:ext>
            </a:extLst>
          </p:cNvPr>
          <p:cNvSpPr txBox="1"/>
          <p:nvPr/>
        </p:nvSpPr>
        <p:spPr>
          <a:xfrm>
            <a:off x="6030501" y="1312736"/>
            <a:ext cx="2671837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Low</a:t>
            </a:r>
          </a:p>
          <a:p>
            <a:pPr algn="ctr"/>
            <a:r>
              <a:rPr lang="en-US" altLang="zh-CN" sz="1200" dirty="0">
                <a:latin typeface="Arial"/>
                <a:cs typeface="Arial"/>
              </a:rPr>
              <a:t>Equipment maintenance</a:t>
            </a:r>
            <a:endParaRPr lang="en-US" altLang="zh-CN" sz="1200" dirty="0"/>
          </a:p>
        </p:txBody>
      </p:sp>
      <p:sp>
        <p:nvSpPr>
          <p:cNvPr id="54" name="文本框 1">
            <a:extLst>
              <a:ext uri="{FF2B5EF4-FFF2-40B4-BE49-F238E27FC236}">
                <a16:creationId xmlns:a16="http://schemas.microsoft.com/office/drawing/2014/main" id="{C029FBEB-7AAF-6057-7891-9AE2EA332E9D}"/>
              </a:ext>
            </a:extLst>
          </p:cNvPr>
          <p:cNvSpPr txBox="1"/>
          <p:nvPr/>
        </p:nvSpPr>
        <p:spPr>
          <a:xfrm>
            <a:off x="2710456" y="2181416"/>
            <a:ext cx="2671837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High</a:t>
            </a:r>
          </a:p>
          <a:p>
            <a:pPr algn="ctr"/>
            <a:r>
              <a:rPr lang="en-US" altLang="zh-CN" sz="1200" dirty="0">
                <a:latin typeface="Arial"/>
                <a:cs typeface="Arial"/>
              </a:rPr>
              <a:t>30 secs per song per person</a:t>
            </a:r>
            <a:endParaRPr lang="en-US" altLang="zh-CN" sz="1200" dirty="0"/>
          </a:p>
        </p:txBody>
      </p:sp>
      <p:sp>
        <p:nvSpPr>
          <p:cNvPr id="55" name="文本框 1">
            <a:extLst>
              <a:ext uri="{FF2B5EF4-FFF2-40B4-BE49-F238E27FC236}">
                <a16:creationId xmlns:a16="http://schemas.microsoft.com/office/drawing/2014/main" id="{5149B0AA-939A-B826-5856-AD7B714A9F26}"/>
              </a:ext>
            </a:extLst>
          </p:cNvPr>
          <p:cNvSpPr txBox="1"/>
          <p:nvPr/>
        </p:nvSpPr>
        <p:spPr>
          <a:xfrm>
            <a:off x="6030501" y="2181416"/>
            <a:ext cx="2671837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Low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zh-CN" sz="1200" dirty="0">
                <a:latin typeface="Arial"/>
                <a:cs typeface="Arial"/>
              </a:rPr>
              <a:t>500 songs per second</a:t>
            </a:r>
            <a:endParaRPr lang="en-US" altLang="zh-CN" sz="1200" dirty="0"/>
          </a:p>
        </p:txBody>
      </p:sp>
      <p:sp>
        <p:nvSpPr>
          <p:cNvPr id="56" name="文本框 1">
            <a:extLst>
              <a:ext uri="{FF2B5EF4-FFF2-40B4-BE49-F238E27FC236}">
                <a16:creationId xmlns:a16="http://schemas.microsoft.com/office/drawing/2014/main" id="{13627A13-B9E8-A8E3-2051-1B036A473A73}"/>
              </a:ext>
            </a:extLst>
          </p:cNvPr>
          <p:cNvSpPr txBox="1"/>
          <p:nvPr/>
        </p:nvSpPr>
        <p:spPr>
          <a:xfrm>
            <a:off x="2710456" y="3114104"/>
            <a:ext cx="2671837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High</a:t>
            </a:r>
          </a:p>
          <a:p>
            <a:pPr algn="ctr"/>
            <a:r>
              <a:rPr lang="en-US" altLang="zh-CN" sz="1200" dirty="0">
                <a:latin typeface="Arial"/>
                <a:cs typeface="Arial"/>
              </a:rPr>
              <a:t>Limited to efficiency</a:t>
            </a:r>
            <a:endParaRPr lang="en-US" altLang="zh-CN" sz="1200" dirty="0"/>
          </a:p>
        </p:txBody>
      </p:sp>
      <p:sp>
        <p:nvSpPr>
          <p:cNvPr id="57" name="文本框 1">
            <a:extLst>
              <a:ext uri="{FF2B5EF4-FFF2-40B4-BE49-F238E27FC236}">
                <a16:creationId xmlns:a16="http://schemas.microsoft.com/office/drawing/2014/main" id="{ADF57EBA-1D5E-9C44-06C5-55126E8AB89E}"/>
              </a:ext>
            </a:extLst>
          </p:cNvPr>
          <p:cNvSpPr txBox="1"/>
          <p:nvPr/>
        </p:nvSpPr>
        <p:spPr>
          <a:xfrm>
            <a:off x="6030501" y="3127820"/>
            <a:ext cx="2671837" cy="538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dirty="0">
                <a:latin typeface="Arial"/>
                <a:cs typeface="Arial"/>
              </a:rPr>
              <a:t>Medium</a:t>
            </a:r>
          </a:p>
          <a:p>
            <a:pPr algn="ctr"/>
            <a:r>
              <a:rPr lang="en-US" altLang="zh-CN" sz="1100" dirty="0">
                <a:latin typeface="Arial"/>
                <a:cs typeface="Arial"/>
              </a:rPr>
              <a:t>Maintenance cost + Algorithm price</a:t>
            </a:r>
            <a:endParaRPr lang="en-US" altLang="zh-CN" sz="1100" dirty="0"/>
          </a:p>
        </p:txBody>
      </p:sp>
      <p:sp>
        <p:nvSpPr>
          <p:cNvPr id="61" name="文本框 1">
            <a:extLst>
              <a:ext uri="{FF2B5EF4-FFF2-40B4-BE49-F238E27FC236}">
                <a16:creationId xmlns:a16="http://schemas.microsoft.com/office/drawing/2014/main" id="{C6E0E222-0CFA-4C41-ECC8-A84BA0A8CBAF}"/>
              </a:ext>
            </a:extLst>
          </p:cNvPr>
          <p:cNvSpPr txBox="1"/>
          <p:nvPr/>
        </p:nvSpPr>
        <p:spPr>
          <a:xfrm>
            <a:off x="575022" y="4212149"/>
            <a:ext cx="3891666" cy="461665"/>
          </a:xfrm>
          <a:prstGeom prst="rect">
            <a:avLst/>
          </a:prstGeom>
          <a:solidFill>
            <a:srgbClr val="1F497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400">
                <a:solidFill>
                  <a:schemeClr val="accent4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15,000</a:t>
            </a:r>
            <a:r>
              <a:rPr lang="en-US" altLang="zh-CN" sz="2400">
                <a:solidFill>
                  <a:schemeClr val="bg1"/>
                </a:solidFill>
                <a:latin typeface="Arial"/>
                <a:cs typeface="Arial"/>
              </a:rPr>
              <a:t> times faster</a:t>
            </a:r>
            <a:endParaRPr lang="zh-CN" altLang="en-US" sz="2400" err="1">
              <a:solidFill>
                <a:schemeClr val="bg1"/>
              </a:solidFill>
            </a:endParaRPr>
          </a:p>
        </p:txBody>
      </p:sp>
      <p:sp>
        <p:nvSpPr>
          <p:cNvPr id="63" name="文本框 1">
            <a:extLst>
              <a:ext uri="{FF2B5EF4-FFF2-40B4-BE49-F238E27FC236}">
                <a16:creationId xmlns:a16="http://schemas.microsoft.com/office/drawing/2014/main" id="{84E43053-3D39-C072-1007-023348C89E1D}"/>
              </a:ext>
            </a:extLst>
          </p:cNvPr>
          <p:cNvSpPr txBox="1"/>
          <p:nvPr/>
        </p:nvSpPr>
        <p:spPr>
          <a:xfrm>
            <a:off x="4890361" y="4212149"/>
            <a:ext cx="3839302" cy="461665"/>
          </a:xfrm>
          <a:prstGeom prst="rect">
            <a:avLst/>
          </a:prstGeom>
          <a:solidFill>
            <a:srgbClr val="1F497D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Arial"/>
                <a:cs typeface="Arial"/>
              </a:rPr>
              <a:t>Save </a:t>
            </a:r>
            <a:r>
              <a:rPr lang="en-US" altLang="zh-CN" sz="2400">
                <a:solidFill>
                  <a:schemeClr val="accent4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2,000,000</a:t>
            </a:r>
            <a:r>
              <a:rPr lang="en-US" altLang="zh-CN" sz="2400">
                <a:solidFill>
                  <a:schemeClr val="bg1"/>
                </a:solidFill>
                <a:latin typeface="Arial"/>
                <a:cs typeface="Arial"/>
              </a:rPr>
              <a:t> CNY</a:t>
            </a:r>
            <a:r>
              <a:rPr lang="en-US" altLang="zh-CN">
                <a:solidFill>
                  <a:schemeClr val="bg1"/>
                </a:solidFill>
                <a:latin typeface="Arial"/>
                <a:cs typeface="Arial"/>
              </a:rPr>
              <a:t> </a:t>
            </a:r>
            <a:endParaRPr lang="zh-CN" altLang="en-US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82CB1DE-B539-DD77-7B99-0EBF0CB35BF1}"/>
              </a:ext>
            </a:extLst>
          </p:cNvPr>
          <p:cNvSpPr/>
          <p:nvPr/>
        </p:nvSpPr>
        <p:spPr>
          <a:xfrm>
            <a:off x="4437169" y="3785616"/>
            <a:ext cx="489204" cy="33832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C6C2B-DDB6-9D84-3AD5-75B1DB4855C5}"/>
              </a:ext>
            </a:extLst>
          </p:cNvPr>
          <p:cNvSpPr txBox="1"/>
          <p:nvPr/>
        </p:nvSpPr>
        <p:spPr>
          <a:xfrm>
            <a:off x="575022" y="4763100"/>
            <a:ext cx="402793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Arial"/>
                <a:cs typeface="Arial"/>
              </a:rPr>
              <a:t>*According to detailed assumptions.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98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手里拿着手机&#10;&#10;描述已自动生成">
            <a:extLst>
              <a:ext uri="{FF2B5EF4-FFF2-40B4-BE49-F238E27FC236}">
                <a16:creationId xmlns:a16="http://schemas.microsoft.com/office/drawing/2014/main" id="{2F30D1A9-58C8-42AE-BE66-075570CF8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51625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1709990-0164-49CB-AE72-DC04AC6ACEF6}"/>
              </a:ext>
            </a:extLst>
          </p:cNvPr>
          <p:cNvSpPr/>
          <p:nvPr/>
        </p:nvSpPr>
        <p:spPr>
          <a:xfrm>
            <a:off x="0" y="-19050"/>
            <a:ext cx="9144000" cy="51668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 descr="图标&#10;&#10;描述已自动生成">
            <a:extLst>
              <a:ext uri="{FF2B5EF4-FFF2-40B4-BE49-F238E27FC236}">
                <a16:creationId xmlns:a16="http://schemas.microsoft.com/office/drawing/2014/main" id="{AAFC22A7-B6E8-43DD-B301-E278090A5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5943"/>
            <a:ext cx="564598" cy="564598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E0D6ED32-3599-4257-A1DA-937CB825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5" y="206375"/>
            <a:ext cx="8115300" cy="604166"/>
          </a:xfrm>
        </p:spPr>
        <p:txBody>
          <a:bodyPr/>
          <a:lstStyle/>
          <a:p>
            <a:r>
              <a:rPr lang="en-US" altLang="zh-CN"/>
              <a:t>Agenda</a:t>
            </a:r>
            <a:endParaRPr lang="zh-CN" altLang="en-US"/>
          </a:p>
        </p:txBody>
      </p:sp>
      <p:sp>
        <p:nvSpPr>
          <p:cNvPr id="58" name="Text Placeholder 33"/>
          <p:cNvSpPr txBox="1"/>
          <p:nvPr/>
        </p:nvSpPr>
        <p:spPr>
          <a:xfrm>
            <a:off x="457200" y="12001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Scenario </a:t>
            </a:r>
            <a:endParaRPr lang="en-AU" altLang="zh-CN" sz="18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Text Placeholder 33"/>
          <p:cNvSpPr txBox="1"/>
          <p:nvPr/>
        </p:nvSpPr>
        <p:spPr>
          <a:xfrm>
            <a:off x="457200" y="3392718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Mitigation</a:t>
            </a:r>
          </a:p>
        </p:txBody>
      </p:sp>
      <p:sp>
        <p:nvSpPr>
          <p:cNvPr id="62" name="Text Placeholder 33"/>
          <p:cNvSpPr txBox="1"/>
          <p:nvPr/>
        </p:nvSpPr>
        <p:spPr>
          <a:xfrm>
            <a:off x="457200" y="1931006"/>
            <a:ext cx="259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CCA99169-AD4F-4A8B-9686-886E5693D874}"/>
              </a:ext>
            </a:extLst>
          </p:cNvPr>
          <p:cNvSpPr txBox="1"/>
          <p:nvPr/>
        </p:nvSpPr>
        <p:spPr>
          <a:xfrm>
            <a:off x="457200" y="2661862"/>
            <a:ext cx="14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Impact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C617FBDF-83DD-4F80-9A52-A3E523D870B8}"/>
              </a:ext>
            </a:extLst>
          </p:cNvPr>
          <p:cNvSpPr txBox="1"/>
          <p:nvPr/>
        </p:nvSpPr>
        <p:spPr>
          <a:xfrm>
            <a:off x="457200" y="4123574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Summary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4720BA-524D-4929-B141-A56E2AA3A11B}"/>
              </a:ext>
            </a:extLst>
          </p:cNvPr>
          <p:cNvSpPr/>
          <p:nvPr/>
        </p:nvSpPr>
        <p:spPr>
          <a:xfrm>
            <a:off x="571502" y="728297"/>
            <a:ext cx="457200" cy="216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852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70A08D02-8ED7-42A3-928E-E391F7AF1C99}"/>
              </a:ext>
            </a:extLst>
          </p:cNvPr>
          <p:cNvSpPr/>
          <p:nvPr/>
        </p:nvSpPr>
        <p:spPr>
          <a:xfrm rot="10800000" flipV="1">
            <a:off x="5255603" y="1779310"/>
            <a:ext cx="3419106" cy="1380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47BE455-3AB5-4BC3-B94D-4E82CD7C73EC}"/>
              </a:ext>
            </a:extLst>
          </p:cNvPr>
          <p:cNvSpPr/>
          <p:nvPr/>
        </p:nvSpPr>
        <p:spPr>
          <a:xfrm rot="10800000" flipV="1">
            <a:off x="561236" y="3446748"/>
            <a:ext cx="2945439" cy="1101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A7D0B9-34E0-43B9-8325-B7865AEFF787}"/>
              </a:ext>
            </a:extLst>
          </p:cNvPr>
          <p:cNvSpPr/>
          <p:nvPr/>
        </p:nvSpPr>
        <p:spPr>
          <a:xfrm rot="10800000" flipV="1">
            <a:off x="5255603" y="3446749"/>
            <a:ext cx="3419106" cy="1101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B06F90-59DC-45B0-B272-7A3BEE1E5F6D}"/>
              </a:ext>
            </a:extLst>
          </p:cNvPr>
          <p:cNvSpPr/>
          <p:nvPr/>
        </p:nvSpPr>
        <p:spPr>
          <a:xfrm rot="10800000" flipV="1">
            <a:off x="561236" y="1750361"/>
            <a:ext cx="2945439" cy="1409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0D6ED32-3599-4257-A1DA-937CB825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5" y="206375"/>
            <a:ext cx="8115300" cy="604166"/>
          </a:xfrm>
        </p:spPr>
        <p:txBody>
          <a:bodyPr/>
          <a:lstStyle/>
          <a:p>
            <a:r>
              <a:rPr lang="en-US" altLang="zh-CN" dirty="0">
                <a:cs typeface="Arial"/>
              </a:rPr>
              <a:t>Further </a:t>
            </a:r>
            <a:r>
              <a:rPr lang="en-US" altLang="zh-CN">
                <a:cs typeface="Arial"/>
              </a:rPr>
              <a:t>Improvements</a:t>
            </a:r>
            <a:endParaRPr lang="en-US" altLang="zh-CN" dirty="0"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5802" y="728297"/>
            <a:ext cx="457200" cy="216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6C030-E4C1-D6AB-8600-1C7481A816B5}"/>
              </a:ext>
            </a:extLst>
          </p:cNvPr>
          <p:cNvSpPr txBox="1"/>
          <p:nvPr/>
        </p:nvSpPr>
        <p:spPr>
          <a:xfrm>
            <a:off x="649532" y="1868376"/>
            <a:ext cx="330920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sz="1400" dirty="0">
                <a:latin typeface="Arial"/>
                <a:cs typeface="Arial"/>
              </a:rPr>
              <a:t>Limited feature numbers</a:t>
            </a:r>
          </a:p>
          <a:p>
            <a:pPr marL="285750" indent="-285750">
              <a:buFont typeface="Arial"/>
              <a:buChar char="•"/>
            </a:pPr>
            <a:endParaRPr lang="en-US" altLang="zh-CN" sz="1400" dirty="0"/>
          </a:p>
          <a:p>
            <a:pPr marL="285750" indent="-285750">
              <a:buFont typeface="Arial"/>
              <a:buChar char="•"/>
            </a:pPr>
            <a:r>
              <a:rPr lang="en-US" altLang="zh-CN" sz="1400" dirty="0">
                <a:latin typeface="Arial"/>
                <a:cs typeface="Arial"/>
              </a:rPr>
              <a:t>General genres</a:t>
            </a:r>
          </a:p>
          <a:p>
            <a:pPr marL="285750" indent="-285750">
              <a:buFont typeface="Arial"/>
              <a:buChar char="•"/>
            </a:pPr>
            <a:endParaRPr lang="zh-CN" altLang="en-US" sz="1400" dirty="0"/>
          </a:p>
          <a:p>
            <a:pPr marL="285750" indent="-285750">
              <a:buFont typeface="Arial"/>
              <a:buChar char="•"/>
            </a:pPr>
            <a:r>
              <a:rPr lang="en-US" altLang="zh-CN" sz="1400" dirty="0">
                <a:latin typeface="Arial"/>
                <a:cs typeface="Arial"/>
              </a:rPr>
              <a:t>Uni-label classification</a:t>
            </a:r>
            <a:endParaRPr lang="zh-CN" altLang="en-US" sz="1400" dirty="0"/>
          </a:p>
          <a:p>
            <a:endParaRPr lang="en-US" altLang="zh-CN" sz="1400" dirty="0">
              <a:latin typeface="Arial"/>
              <a:cs typeface="Arial"/>
            </a:endParaRPr>
          </a:p>
          <a:p>
            <a:endParaRPr lang="en-US" altLang="zh-CN" sz="1400" dirty="0">
              <a:latin typeface="Arial"/>
              <a:cs typeface="Arial"/>
            </a:endParaRPr>
          </a:p>
          <a:p>
            <a:endParaRPr lang="en-US" altLang="zh-CN" sz="1400" dirty="0">
              <a:latin typeface="Arial"/>
              <a:cs typeface="Arial"/>
            </a:endParaRPr>
          </a:p>
          <a:p>
            <a:endParaRPr lang="en-US" altLang="zh-CN" sz="14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400" dirty="0">
                <a:latin typeface="Arial"/>
                <a:cs typeface="Arial"/>
              </a:rPr>
              <a:t>Genre-based classification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523C59-6CEF-0083-2D04-456E4DFD99CE}"/>
              </a:ext>
            </a:extLst>
          </p:cNvPr>
          <p:cNvSpPr txBox="1"/>
          <p:nvPr/>
        </p:nvSpPr>
        <p:spPr>
          <a:xfrm>
            <a:off x="5266592" y="1868376"/>
            <a:ext cx="3408118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zh-CN" sz="1400" dirty="0">
                <a:latin typeface="Arial"/>
                <a:cs typeface="Arial"/>
              </a:rPr>
              <a:t>Extract more features, feature importance analysis</a:t>
            </a:r>
            <a:endParaRPr lang="zh-CN" altLang="en-US" sz="2000" dirty="0"/>
          </a:p>
          <a:p>
            <a:pPr marL="171450" indent="-171450">
              <a:buFont typeface="Arial"/>
              <a:buChar char="•"/>
            </a:pPr>
            <a:r>
              <a:rPr lang="en-US" altLang="zh-CN" sz="1400" dirty="0">
                <a:latin typeface="Arial"/>
                <a:cs typeface="Arial"/>
              </a:rPr>
              <a:t>More detailed labels, </a:t>
            </a:r>
            <a:endParaRPr lang="en-US" sz="1400" dirty="0">
              <a:latin typeface="Arial"/>
              <a:cs typeface="Arial"/>
            </a:endParaRPr>
          </a:p>
          <a:p>
            <a:r>
              <a:rPr lang="en-US" altLang="zh-CN" sz="1400" dirty="0">
                <a:latin typeface="Arial"/>
                <a:cs typeface="Arial"/>
              </a:rPr>
              <a:t>       e.g. funk, garage rock, hard rock…</a:t>
            </a:r>
            <a:endParaRPr lang="en-US" sz="1400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altLang="zh-CN" sz="1400" dirty="0">
                <a:latin typeface="Arial"/>
                <a:cs typeface="Arial"/>
              </a:rPr>
              <a:t>Multi-label deep learning</a:t>
            </a:r>
          </a:p>
          <a:p>
            <a:endParaRPr lang="en-US" altLang="zh-CN" sz="1400" dirty="0">
              <a:latin typeface="Arial"/>
              <a:cs typeface="Arial"/>
            </a:endParaRPr>
          </a:p>
          <a:p>
            <a:endParaRPr lang="en-US" altLang="zh-CN" sz="1400" dirty="0">
              <a:latin typeface="Arial"/>
              <a:cs typeface="Arial"/>
            </a:endParaRPr>
          </a:p>
          <a:p>
            <a:endParaRPr lang="en-US" altLang="zh-CN" sz="1400" dirty="0">
              <a:latin typeface="Arial"/>
              <a:cs typeface="Arial"/>
            </a:endParaRPr>
          </a:p>
          <a:p>
            <a:endParaRPr lang="en-US" altLang="zh-CN" sz="1200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altLang="zh-CN" sz="1400" dirty="0">
                <a:latin typeface="Arial"/>
                <a:cs typeface="Arial"/>
              </a:rPr>
              <a:t>Content-based classification,</a:t>
            </a:r>
            <a:endParaRPr lang="en-US" sz="1400" dirty="0">
              <a:latin typeface="Arial"/>
              <a:cs typeface="Arial"/>
            </a:endParaRPr>
          </a:p>
          <a:p>
            <a:r>
              <a:rPr lang="en-US" altLang="zh-CN" sz="1400" dirty="0">
                <a:latin typeface="Arial"/>
                <a:cs typeface="Arial"/>
              </a:rPr>
              <a:t>       </a:t>
            </a:r>
            <a:r>
              <a:rPr lang="en-US" altLang="zh-CN" sz="1400">
                <a:latin typeface="Arial"/>
                <a:cs typeface="Arial"/>
              </a:rPr>
              <a:t>e</a:t>
            </a:r>
            <a:r>
              <a:rPr lang="en-US" altLang="zh-CN" sz="1400" dirty="0">
                <a:latin typeface="Arial"/>
                <a:cs typeface="Arial"/>
              </a:rPr>
              <a:t>.</a:t>
            </a:r>
            <a:r>
              <a:rPr lang="en-US" altLang="zh-CN" sz="1400">
                <a:latin typeface="Arial"/>
                <a:cs typeface="Arial"/>
              </a:rPr>
              <a:t>g</a:t>
            </a:r>
            <a:r>
              <a:rPr lang="en-US" altLang="zh-CN" sz="1400" dirty="0">
                <a:latin typeface="Arial"/>
                <a:cs typeface="Arial"/>
              </a:rPr>
              <a:t>. Lyrics analysis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82D8EE0A-FC68-9FBC-552C-605B3672EF53}"/>
              </a:ext>
            </a:extLst>
          </p:cNvPr>
          <p:cNvSpPr/>
          <p:nvPr/>
        </p:nvSpPr>
        <p:spPr>
          <a:xfrm>
            <a:off x="3663823" y="2327247"/>
            <a:ext cx="1474910" cy="244503"/>
          </a:xfrm>
          <a:prstGeom prst="rightArrow">
            <a:avLst/>
          </a:prstGeom>
          <a:solidFill>
            <a:srgbClr val="265185"/>
          </a:solidFill>
          <a:ln>
            <a:solidFill>
              <a:srgbClr val="265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1918CE-3508-6D78-7A87-9C5BD66507C4}"/>
              </a:ext>
            </a:extLst>
          </p:cNvPr>
          <p:cNvSpPr txBox="1"/>
          <p:nvPr/>
        </p:nvSpPr>
        <p:spPr>
          <a:xfrm>
            <a:off x="3607043" y="1932475"/>
            <a:ext cx="1772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latin typeface="Arial"/>
                <a:cs typeface="Arial"/>
              </a:rPr>
              <a:t>Data enrichment</a:t>
            </a:r>
            <a:endParaRPr lang="en-US" altLang="zh-CN" sz="1400" b="1">
              <a:latin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10AE29-E463-C59A-3342-C4EA9B5EA0A5}"/>
              </a:ext>
            </a:extLst>
          </p:cNvPr>
          <p:cNvSpPr txBox="1"/>
          <p:nvPr/>
        </p:nvSpPr>
        <p:spPr>
          <a:xfrm>
            <a:off x="3718768" y="3274649"/>
            <a:ext cx="14749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 dirty="0">
                <a:latin typeface="Arial"/>
                <a:cs typeface="Arial"/>
              </a:rPr>
              <a:t>Dimension </a:t>
            </a:r>
          </a:p>
          <a:p>
            <a:r>
              <a:rPr lang="en-US" altLang="zh-CN" sz="1400" b="1" dirty="0">
                <a:latin typeface="Arial"/>
                <a:cs typeface="Arial"/>
              </a:rPr>
              <a:t>diversification</a:t>
            </a:r>
            <a:endParaRPr lang="en-US" altLang="zh-CN" sz="1400" b="1" dirty="0">
              <a:latin typeface="Arial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7BA3EAD3-98F9-E929-C228-5089B81144A4}"/>
              </a:ext>
            </a:extLst>
          </p:cNvPr>
          <p:cNvSpPr/>
          <p:nvPr/>
        </p:nvSpPr>
        <p:spPr>
          <a:xfrm>
            <a:off x="3674812" y="3875426"/>
            <a:ext cx="1474910" cy="244503"/>
          </a:xfrm>
          <a:prstGeom prst="rightArrow">
            <a:avLst/>
          </a:prstGeom>
          <a:solidFill>
            <a:srgbClr val="265185"/>
          </a:solidFill>
          <a:ln>
            <a:solidFill>
              <a:srgbClr val="265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C1489E-D9E3-7447-823D-A3907F9622DF}"/>
              </a:ext>
            </a:extLst>
          </p:cNvPr>
          <p:cNvSpPr/>
          <p:nvPr/>
        </p:nvSpPr>
        <p:spPr>
          <a:xfrm>
            <a:off x="561238" y="1036384"/>
            <a:ext cx="2945439" cy="544653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1600" b="1">
                <a:latin typeface="+mj-lt"/>
                <a:cs typeface="Calibri"/>
              </a:rPr>
              <a:t>Limitations</a:t>
            </a:r>
            <a:endParaRPr lang="en-US" altLang="zh-CN" sz="1600" b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78BBE0-71FE-3B43-A634-C724F42947F6}"/>
              </a:ext>
            </a:extLst>
          </p:cNvPr>
          <p:cNvSpPr/>
          <p:nvPr/>
        </p:nvSpPr>
        <p:spPr>
          <a:xfrm>
            <a:off x="5265123" y="1036385"/>
            <a:ext cx="3410683" cy="544653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+mj-lt"/>
                <a:cs typeface="Calibri"/>
              </a:rPr>
              <a:t>Mitigation plan</a:t>
            </a:r>
            <a:endParaRPr lang="zh-CN" altLang="en-US" sz="1600" b="1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3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手里拿着手机&#10;&#10;描述已自动生成">
            <a:extLst>
              <a:ext uri="{FF2B5EF4-FFF2-40B4-BE49-F238E27FC236}">
                <a16:creationId xmlns:a16="http://schemas.microsoft.com/office/drawing/2014/main" id="{2F30D1A9-58C8-42AE-BE66-075570CF8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51625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1709990-0164-49CB-AE72-DC04AC6ACEF6}"/>
              </a:ext>
            </a:extLst>
          </p:cNvPr>
          <p:cNvSpPr/>
          <p:nvPr/>
        </p:nvSpPr>
        <p:spPr>
          <a:xfrm>
            <a:off x="0" y="-19050"/>
            <a:ext cx="9144000" cy="51668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 descr="图标&#10;&#10;描述已自动生成">
            <a:extLst>
              <a:ext uri="{FF2B5EF4-FFF2-40B4-BE49-F238E27FC236}">
                <a16:creationId xmlns:a16="http://schemas.microsoft.com/office/drawing/2014/main" id="{AAFC22A7-B6E8-43DD-B301-E278090A5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5943"/>
            <a:ext cx="564598" cy="564598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E0D6ED32-3599-4257-A1DA-937CB825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5" y="206375"/>
            <a:ext cx="8115300" cy="604166"/>
          </a:xfrm>
        </p:spPr>
        <p:txBody>
          <a:bodyPr/>
          <a:lstStyle/>
          <a:p>
            <a:r>
              <a:rPr lang="en-US" altLang="zh-CN"/>
              <a:t>Agenda</a:t>
            </a:r>
            <a:endParaRPr lang="zh-CN" altLang="en-US"/>
          </a:p>
        </p:txBody>
      </p:sp>
      <p:sp>
        <p:nvSpPr>
          <p:cNvPr id="58" name="Text Placeholder 33"/>
          <p:cNvSpPr txBox="1"/>
          <p:nvPr/>
        </p:nvSpPr>
        <p:spPr>
          <a:xfrm>
            <a:off x="457200" y="12001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Scenario </a:t>
            </a:r>
            <a:endParaRPr lang="en-AU" altLang="zh-CN" sz="18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Text Placeholder 33"/>
          <p:cNvSpPr txBox="1"/>
          <p:nvPr/>
        </p:nvSpPr>
        <p:spPr>
          <a:xfrm>
            <a:off x="457200" y="3392718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Mitigation</a:t>
            </a:r>
          </a:p>
        </p:txBody>
      </p:sp>
      <p:sp>
        <p:nvSpPr>
          <p:cNvPr id="62" name="Text Placeholder 33"/>
          <p:cNvSpPr txBox="1"/>
          <p:nvPr/>
        </p:nvSpPr>
        <p:spPr>
          <a:xfrm>
            <a:off x="457200" y="1931006"/>
            <a:ext cx="259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CCA99169-AD4F-4A8B-9686-886E5693D874}"/>
              </a:ext>
            </a:extLst>
          </p:cNvPr>
          <p:cNvSpPr txBox="1"/>
          <p:nvPr/>
        </p:nvSpPr>
        <p:spPr>
          <a:xfrm>
            <a:off x="457200" y="2661862"/>
            <a:ext cx="14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Impact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C617FBDF-83DD-4F80-9A52-A3E523D870B8}"/>
              </a:ext>
            </a:extLst>
          </p:cNvPr>
          <p:cNvSpPr txBox="1"/>
          <p:nvPr/>
        </p:nvSpPr>
        <p:spPr>
          <a:xfrm>
            <a:off x="457200" y="4123574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Summary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6DC90B-F964-4B6C-925D-47ECB7B8FD4B}"/>
              </a:ext>
            </a:extLst>
          </p:cNvPr>
          <p:cNvSpPr/>
          <p:nvPr/>
        </p:nvSpPr>
        <p:spPr>
          <a:xfrm>
            <a:off x="571502" y="728297"/>
            <a:ext cx="457200" cy="216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67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9C135-EE92-4728-8806-FAEB6DBD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Music Genre Classifier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99AA02-35BC-457D-AD08-8FF40F22F38D}"/>
              </a:ext>
            </a:extLst>
          </p:cNvPr>
          <p:cNvSpPr/>
          <p:nvPr/>
        </p:nvSpPr>
        <p:spPr>
          <a:xfrm>
            <a:off x="1319576" y="1093162"/>
            <a:ext cx="2109424" cy="544653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+mj-lt"/>
                <a:cs typeface="Calibri" panose="020F0502020204030204" pitchFamily="34" charset="0"/>
              </a:rPr>
              <a:t>Scenario</a:t>
            </a:r>
            <a:endParaRPr lang="zh-CN" altLang="en-US" sz="1600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5F7776-5CB8-4D00-A4E1-3E64F7936B6D}"/>
              </a:ext>
            </a:extLst>
          </p:cNvPr>
          <p:cNvSpPr/>
          <p:nvPr/>
        </p:nvSpPr>
        <p:spPr>
          <a:xfrm>
            <a:off x="1319576" y="2073853"/>
            <a:ext cx="2109424" cy="544653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+mj-lt"/>
                <a:cs typeface="Calibri" panose="020F0502020204030204" pitchFamily="34" charset="0"/>
              </a:rPr>
              <a:t>Solution</a:t>
            </a:r>
            <a:endParaRPr lang="zh-CN" altLang="en-US" sz="1600" b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51BFBA-27DF-4B96-85F3-704D44CC49D6}"/>
              </a:ext>
            </a:extLst>
          </p:cNvPr>
          <p:cNvSpPr/>
          <p:nvPr/>
        </p:nvSpPr>
        <p:spPr>
          <a:xfrm>
            <a:off x="1319576" y="3099960"/>
            <a:ext cx="2109424" cy="544653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+mj-lt"/>
                <a:cs typeface="Calibri" panose="020F0502020204030204" pitchFamily="34" charset="0"/>
              </a:rPr>
              <a:t>Impact</a:t>
            </a:r>
            <a:endParaRPr lang="zh-CN" altLang="en-US" sz="1600" b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AFD6EE-A362-468A-AD89-78B46271810C}"/>
              </a:ext>
            </a:extLst>
          </p:cNvPr>
          <p:cNvSpPr/>
          <p:nvPr/>
        </p:nvSpPr>
        <p:spPr>
          <a:xfrm>
            <a:off x="1319576" y="4126066"/>
            <a:ext cx="2109424" cy="544653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+mj-lt"/>
                <a:cs typeface="Calibri" panose="020F0502020204030204" pitchFamily="34" charset="0"/>
              </a:rPr>
              <a:t>Mitigation</a:t>
            </a:r>
            <a:endParaRPr lang="zh-CN" altLang="en-US" sz="1600" b="1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8A0D0C64-05D5-4D51-9347-4DD17C0E87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0" y="3105150"/>
            <a:ext cx="483840" cy="483840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3DC08294-825E-4802-A620-0DBD2E6C8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2" y="2038350"/>
            <a:ext cx="571458" cy="571458"/>
          </a:xfrm>
          <a:prstGeom prst="rect">
            <a:avLst/>
          </a:prstGeom>
        </p:spPr>
      </p:pic>
      <p:pic>
        <p:nvPicPr>
          <p:cNvPr id="9" name="图片 8" descr="图标&#10;&#10;描述已自动生成">
            <a:extLst>
              <a:ext uri="{FF2B5EF4-FFF2-40B4-BE49-F238E27FC236}">
                <a16:creationId xmlns:a16="http://schemas.microsoft.com/office/drawing/2014/main" id="{F7AB55EE-3F12-4D1F-AA8C-7AF8E2C70D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7" y="4095750"/>
            <a:ext cx="590065" cy="590065"/>
          </a:xfrm>
          <a:prstGeom prst="rect">
            <a:avLst/>
          </a:prstGeom>
        </p:spPr>
      </p:pic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91C1901F-59B1-4CED-B121-77F539AA9A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0" y="1067285"/>
            <a:ext cx="590065" cy="59006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5834F82-3530-4556-A069-DF4BEEB1E574}"/>
              </a:ext>
            </a:extLst>
          </p:cNvPr>
          <p:cNvSpPr/>
          <p:nvPr/>
        </p:nvSpPr>
        <p:spPr>
          <a:xfrm rot="10800000" flipV="1">
            <a:off x="3651749" y="1093162"/>
            <a:ext cx="5035049" cy="5446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Misclassification on music genre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Expensive and time-consuming manual labelling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088483-52B3-4880-B42B-A27F707C1E55}"/>
              </a:ext>
            </a:extLst>
          </p:cNvPr>
          <p:cNvSpPr/>
          <p:nvPr/>
        </p:nvSpPr>
        <p:spPr>
          <a:xfrm rot="10800000" flipV="1">
            <a:off x="3651747" y="2073853"/>
            <a:ext cx="5035049" cy="555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Enlarged sample + Music features + MLP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879E5D-85D9-4B5C-9D33-7A9221BA9D19}"/>
              </a:ext>
            </a:extLst>
          </p:cNvPr>
          <p:cNvSpPr/>
          <p:nvPr/>
        </p:nvSpPr>
        <p:spPr>
          <a:xfrm rot="10800000" flipV="1">
            <a:off x="3651747" y="3087462"/>
            <a:ext cx="5035049" cy="555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93% Accuracy  Cost 37.5%     Efficiency 15,000x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7C8ED1-48FA-4756-B432-5E81AAA72EA6}"/>
              </a:ext>
            </a:extLst>
          </p:cNvPr>
          <p:cNvSpPr/>
          <p:nvPr/>
        </p:nvSpPr>
        <p:spPr>
          <a:xfrm rot="10800000" flipV="1">
            <a:off x="3651747" y="4126066"/>
            <a:ext cx="5035049" cy="555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Data enrichment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Classification Dimension Diversification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5F3133BA-AA80-4153-9EF3-D7991EDCF8F9}"/>
              </a:ext>
            </a:extLst>
          </p:cNvPr>
          <p:cNvSpPr/>
          <p:nvPr/>
        </p:nvSpPr>
        <p:spPr>
          <a:xfrm>
            <a:off x="6477348" y="3208789"/>
            <a:ext cx="142613" cy="380201"/>
          </a:xfrm>
          <a:prstGeom prst="down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C33216D0-6BAC-4698-9A9A-604985D03423}"/>
              </a:ext>
            </a:extLst>
          </p:cNvPr>
          <p:cNvSpPr/>
          <p:nvPr/>
        </p:nvSpPr>
        <p:spPr>
          <a:xfrm rot="10800000">
            <a:off x="8416284" y="3175180"/>
            <a:ext cx="142613" cy="380201"/>
          </a:xfrm>
          <a:prstGeom prst="downArrow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03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rtificial Intelligence: The Future of Music? | Inc.com">
            <a:extLst>
              <a:ext uri="{FF2B5EF4-FFF2-40B4-BE49-F238E27FC236}">
                <a16:creationId xmlns:a16="http://schemas.microsoft.com/office/drawing/2014/main" id="{F82FE477-D95A-4D5E-99B9-4D7153AC0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542"/>
            <a:ext cx="9147642" cy="51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-10886" y="-26542"/>
            <a:ext cx="9144000" cy="5181600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  <a:alpha val="44000"/>
                </a:schemeClr>
              </a:gs>
              <a:gs pos="100000">
                <a:srgbClr val="7030A0">
                  <a:alpha val="900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grpSp>
        <p:nvGrpSpPr>
          <p:cNvPr id="21" name="Group 3"/>
          <p:cNvGrpSpPr/>
          <p:nvPr/>
        </p:nvGrpSpPr>
        <p:grpSpPr bwMode="auto">
          <a:xfrm>
            <a:off x="609600" y="2609061"/>
            <a:ext cx="1409486" cy="45719"/>
            <a:chOff x="76200" y="4476750"/>
            <a:chExt cx="6858000" cy="91440"/>
          </a:xfrm>
        </p:grpSpPr>
        <p:sp>
          <p:nvSpPr>
            <p:cNvPr id="22" name="Rectangle 4"/>
            <p:cNvSpPr/>
            <p:nvPr/>
          </p:nvSpPr>
          <p:spPr>
            <a:xfrm>
              <a:off x="76200" y="4476750"/>
              <a:ext cx="1372167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3" name="Rectangle 5"/>
            <p:cNvSpPr/>
            <p:nvPr/>
          </p:nvSpPr>
          <p:spPr>
            <a:xfrm>
              <a:off x="1448367" y="4476750"/>
              <a:ext cx="1372167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4" name="Rectangle 6"/>
            <p:cNvSpPr/>
            <p:nvPr/>
          </p:nvSpPr>
          <p:spPr>
            <a:xfrm>
              <a:off x="2820534" y="4476750"/>
              <a:ext cx="1369333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5" name="Rectangle 7"/>
            <p:cNvSpPr/>
            <p:nvPr/>
          </p:nvSpPr>
          <p:spPr>
            <a:xfrm>
              <a:off x="4189866" y="4476750"/>
              <a:ext cx="1372167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6" name="Rectangle 8"/>
            <p:cNvSpPr/>
            <p:nvPr/>
          </p:nvSpPr>
          <p:spPr>
            <a:xfrm>
              <a:off x="5562033" y="4476750"/>
              <a:ext cx="1372167" cy="914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43" name="矩形 259"/>
          <p:cNvSpPr>
            <a:spLocks noChangeArrowheads="1"/>
          </p:cNvSpPr>
          <p:nvPr/>
        </p:nvSpPr>
        <p:spPr bwMode="auto">
          <a:xfrm>
            <a:off x="438407" y="1998070"/>
            <a:ext cx="82296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000" b="1" cap="all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 for your Listening!</a:t>
            </a:r>
            <a:endParaRPr lang="zh-CN" altLang="en-US" sz="4000" b="1" cap="all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584ECD9E-DDCB-4210-A562-F01A41775E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2863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rtificial Intelligence: The Future of Music? | Inc.com">
            <a:extLst>
              <a:ext uri="{FF2B5EF4-FFF2-40B4-BE49-F238E27FC236}">
                <a16:creationId xmlns:a16="http://schemas.microsoft.com/office/drawing/2014/main" id="{F82FE477-D95A-4D5E-99B9-4D7153AC0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542"/>
            <a:ext cx="9147642" cy="51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-10886" y="-26542"/>
            <a:ext cx="9144000" cy="5181600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  <a:alpha val="44000"/>
                </a:schemeClr>
              </a:gs>
              <a:gs pos="100000">
                <a:srgbClr val="7030A0">
                  <a:alpha val="900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grpSp>
        <p:nvGrpSpPr>
          <p:cNvPr id="21" name="Group 3"/>
          <p:cNvGrpSpPr/>
          <p:nvPr/>
        </p:nvGrpSpPr>
        <p:grpSpPr bwMode="auto">
          <a:xfrm>
            <a:off x="609600" y="2609061"/>
            <a:ext cx="1409486" cy="45719"/>
            <a:chOff x="76200" y="4476750"/>
            <a:chExt cx="6858000" cy="91440"/>
          </a:xfrm>
        </p:grpSpPr>
        <p:sp>
          <p:nvSpPr>
            <p:cNvPr id="22" name="Rectangle 4"/>
            <p:cNvSpPr/>
            <p:nvPr/>
          </p:nvSpPr>
          <p:spPr>
            <a:xfrm>
              <a:off x="76200" y="4476750"/>
              <a:ext cx="1372167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3" name="Rectangle 5"/>
            <p:cNvSpPr/>
            <p:nvPr/>
          </p:nvSpPr>
          <p:spPr>
            <a:xfrm>
              <a:off x="1448367" y="4476750"/>
              <a:ext cx="1372167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4" name="Rectangle 6"/>
            <p:cNvSpPr/>
            <p:nvPr/>
          </p:nvSpPr>
          <p:spPr>
            <a:xfrm>
              <a:off x="2820534" y="4476750"/>
              <a:ext cx="1369333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5" name="Rectangle 7"/>
            <p:cNvSpPr/>
            <p:nvPr/>
          </p:nvSpPr>
          <p:spPr>
            <a:xfrm>
              <a:off x="4189866" y="4476750"/>
              <a:ext cx="1372167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6" name="Rectangle 8"/>
            <p:cNvSpPr/>
            <p:nvPr/>
          </p:nvSpPr>
          <p:spPr>
            <a:xfrm>
              <a:off x="5562033" y="4476750"/>
              <a:ext cx="1372167" cy="914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43" name="矩形 259"/>
          <p:cNvSpPr>
            <a:spLocks noChangeArrowheads="1"/>
          </p:cNvSpPr>
          <p:nvPr/>
        </p:nvSpPr>
        <p:spPr bwMode="auto">
          <a:xfrm>
            <a:off x="438407" y="1998070"/>
            <a:ext cx="82296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000" b="1" cap="all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MUSIC Gerne Classification</a:t>
            </a:r>
            <a:endParaRPr lang="zh-CN" altLang="en-US" sz="4000" b="1" cap="all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584ECD9E-DDCB-4210-A562-F01A41775E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28635"/>
            <a:ext cx="571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手里拿着手机&#10;&#10;描述已自动生成">
            <a:extLst>
              <a:ext uri="{FF2B5EF4-FFF2-40B4-BE49-F238E27FC236}">
                <a16:creationId xmlns:a16="http://schemas.microsoft.com/office/drawing/2014/main" id="{2F30D1A9-58C8-42AE-BE66-075570CF8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51625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1709990-0164-49CB-AE72-DC04AC6ACEF6}"/>
              </a:ext>
            </a:extLst>
          </p:cNvPr>
          <p:cNvSpPr/>
          <p:nvPr/>
        </p:nvSpPr>
        <p:spPr>
          <a:xfrm>
            <a:off x="0" y="-19050"/>
            <a:ext cx="9144000" cy="51668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 descr="图标&#10;&#10;描述已自动生成">
            <a:extLst>
              <a:ext uri="{FF2B5EF4-FFF2-40B4-BE49-F238E27FC236}">
                <a16:creationId xmlns:a16="http://schemas.microsoft.com/office/drawing/2014/main" id="{AAFC22A7-B6E8-43DD-B301-E278090A5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5943"/>
            <a:ext cx="564598" cy="564598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E0D6ED32-3599-4257-A1DA-937CB825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5" y="206375"/>
            <a:ext cx="8115300" cy="604166"/>
          </a:xfrm>
        </p:spPr>
        <p:txBody>
          <a:bodyPr/>
          <a:lstStyle/>
          <a:p>
            <a:r>
              <a:rPr lang="en-US" altLang="zh-CN"/>
              <a:t>Agenda</a:t>
            </a:r>
            <a:endParaRPr lang="zh-CN" altLang="en-US"/>
          </a:p>
        </p:txBody>
      </p:sp>
      <p:sp>
        <p:nvSpPr>
          <p:cNvPr id="58" name="Text Placeholder 33"/>
          <p:cNvSpPr txBox="1"/>
          <p:nvPr/>
        </p:nvSpPr>
        <p:spPr>
          <a:xfrm>
            <a:off x="457200" y="12001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Scenario </a:t>
            </a:r>
            <a:endParaRPr lang="en-AU" altLang="zh-CN" sz="180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Text Placeholder 33"/>
          <p:cNvSpPr txBox="1"/>
          <p:nvPr/>
        </p:nvSpPr>
        <p:spPr>
          <a:xfrm>
            <a:off x="457200" y="3392718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Mitigation</a:t>
            </a:r>
          </a:p>
        </p:txBody>
      </p:sp>
      <p:sp>
        <p:nvSpPr>
          <p:cNvPr id="62" name="Text Placeholder 33"/>
          <p:cNvSpPr txBox="1"/>
          <p:nvPr/>
        </p:nvSpPr>
        <p:spPr>
          <a:xfrm>
            <a:off x="457200" y="1931006"/>
            <a:ext cx="259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CCA99169-AD4F-4A8B-9686-886E5693D874}"/>
              </a:ext>
            </a:extLst>
          </p:cNvPr>
          <p:cNvSpPr txBox="1"/>
          <p:nvPr/>
        </p:nvSpPr>
        <p:spPr>
          <a:xfrm>
            <a:off x="457200" y="2661862"/>
            <a:ext cx="14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Impact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C617FBDF-83DD-4F80-9A52-A3E523D870B8}"/>
              </a:ext>
            </a:extLst>
          </p:cNvPr>
          <p:cNvSpPr txBox="1"/>
          <p:nvPr/>
        </p:nvSpPr>
        <p:spPr>
          <a:xfrm>
            <a:off x="457200" y="4123574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Summary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2A8F61D3-B5B2-410D-A003-BE2A08E58F52}"/>
              </a:ext>
            </a:extLst>
          </p:cNvPr>
          <p:cNvSpPr/>
          <p:nvPr/>
        </p:nvSpPr>
        <p:spPr>
          <a:xfrm>
            <a:off x="571502" y="728297"/>
            <a:ext cx="457200" cy="216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手里拿着手机&#10;&#10;描述已自动生成">
            <a:extLst>
              <a:ext uri="{FF2B5EF4-FFF2-40B4-BE49-F238E27FC236}">
                <a16:creationId xmlns:a16="http://schemas.microsoft.com/office/drawing/2014/main" id="{2F30D1A9-58C8-42AE-BE66-075570CF8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51625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1709990-0164-49CB-AE72-DC04AC6ACEF6}"/>
              </a:ext>
            </a:extLst>
          </p:cNvPr>
          <p:cNvSpPr/>
          <p:nvPr/>
        </p:nvSpPr>
        <p:spPr>
          <a:xfrm>
            <a:off x="0" y="-19050"/>
            <a:ext cx="9144000" cy="51668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 descr="图标&#10;&#10;描述已自动生成">
            <a:extLst>
              <a:ext uri="{FF2B5EF4-FFF2-40B4-BE49-F238E27FC236}">
                <a16:creationId xmlns:a16="http://schemas.microsoft.com/office/drawing/2014/main" id="{AAFC22A7-B6E8-43DD-B301-E278090A5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5943"/>
            <a:ext cx="564598" cy="564598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E0D6ED32-3599-4257-A1DA-937CB825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5" y="206375"/>
            <a:ext cx="8115300" cy="604166"/>
          </a:xfrm>
        </p:spPr>
        <p:txBody>
          <a:bodyPr/>
          <a:lstStyle/>
          <a:p>
            <a:r>
              <a:rPr lang="en-US" altLang="zh-CN"/>
              <a:t>Agenda</a:t>
            </a:r>
            <a:endParaRPr lang="zh-CN" altLang="en-US"/>
          </a:p>
        </p:txBody>
      </p:sp>
      <p:sp>
        <p:nvSpPr>
          <p:cNvPr id="58" name="Text Placeholder 33"/>
          <p:cNvSpPr txBox="1"/>
          <p:nvPr/>
        </p:nvSpPr>
        <p:spPr>
          <a:xfrm>
            <a:off x="457200" y="12001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Scenario </a:t>
            </a:r>
            <a:endParaRPr lang="en-AU" altLang="zh-CN" sz="180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Text Placeholder 33"/>
          <p:cNvSpPr txBox="1"/>
          <p:nvPr/>
        </p:nvSpPr>
        <p:spPr>
          <a:xfrm>
            <a:off x="457200" y="3392718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Mitigation</a:t>
            </a:r>
          </a:p>
        </p:txBody>
      </p:sp>
      <p:sp>
        <p:nvSpPr>
          <p:cNvPr id="62" name="Text Placeholder 33"/>
          <p:cNvSpPr txBox="1"/>
          <p:nvPr/>
        </p:nvSpPr>
        <p:spPr>
          <a:xfrm>
            <a:off x="457200" y="1931006"/>
            <a:ext cx="259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CCA99169-AD4F-4A8B-9686-886E5693D874}"/>
              </a:ext>
            </a:extLst>
          </p:cNvPr>
          <p:cNvSpPr txBox="1"/>
          <p:nvPr/>
        </p:nvSpPr>
        <p:spPr>
          <a:xfrm>
            <a:off x="457200" y="2661862"/>
            <a:ext cx="14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Impact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C617FBDF-83DD-4F80-9A52-A3E523D870B8}"/>
              </a:ext>
            </a:extLst>
          </p:cNvPr>
          <p:cNvSpPr txBox="1"/>
          <p:nvPr/>
        </p:nvSpPr>
        <p:spPr>
          <a:xfrm>
            <a:off x="457200" y="4123574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Summary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74ECF2-488E-479C-9E84-832DA3666CE4}"/>
              </a:ext>
            </a:extLst>
          </p:cNvPr>
          <p:cNvSpPr/>
          <p:nvPr/>
        </p:nvSpPr>
        <p:spPr>
          <a:xfrm>
            <a:off x="571502" y="728297"/>
            <a:ext cx="457200" cy="216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45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6D958-F9C1-4BBC-A1A4-75C0C37D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Application of Music Labelling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95DA2B-87F6-154D-BE73-116D9A8700EB}"/>
              </a:ext>
            </a:extLst>
          </p:cNvPr>
          <p:cNvSpPr txBox="1"/>
          <p:nvPr/>
        </p:nvSpPr>
        <p:spPr>
          <a:xfrm>
            <a:off x="504835" y="1703757"/>
            <a:ext cx="304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Users</a:t>
            </a:r>
            <a:r>
              <a:rPr kumimoji="0" lang="zh-CN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use</a:t>
            </a:r>
            <a:r>
              <a:rPr kumimoji="0" lang="zh-CN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labels</a:t>
            </a:r>
            <a:r>
              <a:rPr kumimoji="0" lang="zh-CN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to</a:t>
            </a:r>
            <a:r>
              <a:rPr kumimoji="0" lang="zh-CN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find</a:t>
            </a:r>
            <a:r>
              <a:rPr kumimoji="0" lang="zh-CN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specific type</a:t>
            </a:r>
            <a:r>
              <a:rPr kumimoji="0" lang="zh-CN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of</a:t>
            </a:r>
            <a:r>
              <a:rPr kumimoji="0" lang="zh-CN" alt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music.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BAA142-A800-4348-AC27-97F0D85E6CF8}"/>
              </a:ext>
            </a:extLst>
          </p:cNvPr>
          <p:cNvSpPr txBox="1"/>
          <p:nvPr/>
        </p:nvSpPr>
        <p:spPr>
          <a:xfrm>
            <a:off x="4569090" y="1638298"/>
            <a:ext cx="41377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Stream</a:t>
            </a: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platforms</a:t>
            </a: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use</a:t>
            </a: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labels</a:t>
            </a: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to</a:t>
            </a: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produce</a:t>
            </a: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user</a:t>
            </a: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portrait</a:t>
            </a: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and</a:t>
            </a: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recommend</a:t>
            </a: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music</a:t>
            </a:r>
            <a:r>
              <a:rPr kumimoji="0" lang="zh-CN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accordingly.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5CC3C9-0586-254F-A69E-462BC2E23E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1" y="2098403"/>
            <a:ext cx="1256956" cy="2724150"/>
          </a:xfrm>
          <a:prstGeom prst="rect">
            <a:avLst/>
          </a:prstGeom>
        </p:spPr>
      </p:pic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3A4CA319-FD0F-534E-AFF4-F0379983C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69" y="2053796"/>
            <a:ext cx="1256956" cy="2724150"/>
          </a:xfrm>
          <a:prstGeom prst="rect">
            <a:avLst/>
          </a:prstGeom>
        </p:spPr>
      </p:pic>
      <p:pic>
        <p:nvPicPr>
          <p:cNvPr id="11" name="图片 10" descr="手机屏幕的截图&#10;&#10;描述已自动生成">
            <a:extLst>
              <a:ext uri="{FF2B5EF4-FFF2-40B4-BE49-F238E27FC236}">
                <a16:creationId xmlns:a16="http://schemas.microsoft.com/office/drawing/2014/main" id="{3BC43333-178A-5449-AA06-49CDCC9BAF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90" y="2214563"/>
            <a:ext cx="1149762" cy="2491833"/>
          </a:xfrm>
          <a:prstGeom prst="rect">
            <a:avLst/>
          </a:prstGeom>
        </p:spPr>
      </p:pic>
      <p:pic>
        <p:nvPicPr>
          <p:cNvPr id="13" name="图片 12" descr="图形用户界面, 网站&#10;&#10;描述已自动生成">
            <a:extLst>
              <a:ext uri="{FF2B5EF4-FFF2-40B4-BE49-F238E27FC236}">
                <a16:creationId xmlns:a16="http://schemas.microsoft.com/office/drawing/2014/main" id="{1BB7329E-63EC-4440-BE95-28212BA334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092" y="2214561"/>
            <a:ext cx="1149762" cy="2491834"/>
          </a:xfrm>
          <a:prstGeom prst="rect">
            <a:avLst/>
          </a:prstGeom>
        </p:spPr>
      </p:pic>
      <p:pic>
        <p:nvPicPr>
          <p:cNvPr id="15" name="图片 14" descr="图片包含 形状&#10;&#10;描述已自动生成">
            <a:extLst>
              <a:ext uri="{FF2B5EF4-FFF2-40B4-BE49-F238E27FC236}">
                <a16:creationId xmlns:a16="http://schemas.microsoft.com/office/drawing/2014/main" id="{5E50D014-DB4D-5F49-A9CD-4964AE69D4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91" y="2214561"/>
            <a:ext cx="1149762" cy="2491834"/>
          </a:xfrm>
          <a:prstGeom prst="rect">
            <a:avLst/>
          </a:prstGeom>
        </p:spPr>
      </p:pic>
      <p:sp>
        <p:nvSpPr>
          <p:cNvPr id="12" name="Rounded Rectangle 39">
            <a:extLst>
              <a:ext uri="{FF2B5EF4-FFF2-40B4-BE49-F238E27FC236}">
                <a16:creationId xmlns:a16="http://schemas.microsoft.com/office/drawing/2014/main" id="{48CED4AB-4F71-4C57-B29B-C62967136112}"/>
              </a:ext>
            </a:extLst>
          </p:cNvPr>
          <p:cNvSpPr/>
          <p:nvPr/>
        </p:nvSpPr>
        <p:spPr bwMode="auto">
          <a:xfrm>
            <a:off x="571511" y="947640"/>
            <a:ext cx="3324214" cy="604167"/>
          </a:xfrm>
          <a:prstGeom prst="roundRect">
            <a:avLst>
              <a:gd name="adj" fmla="val 0"/>
            </a:avLst>
          </a:prstGeom>
          <a:solidFill>
            <a:srgbClr val="324C7A"/>
          </a:solidFill>
          <a:ln>
            <a:solidFill>
              <a:srgbClr val="324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Arial Bold" panose="020B0604020202090204" charset="0"/>
                <a:cs typeface="Arial Bold" panose="020B0604020202090204" charset="0"/>
                <a:sym typeface="+mn-lt"/>
              </a:rPr>
              <a:t>Searching</a:t>
            </a:r>
            <a:endParaRPr lang="zh-CN" altLang="zh-CN" sz="1600" b="1" dirty="0">
              <a:solidFill>
                <a:srgbClr val="FFFFFF"/>
              </a:solidFill>
              <a:latin typeface="Arial Bold" panose="020B0604020202090204" charset="0"/>
              <a:cs typeface="Arial Bold" panose="020B0604020202090204" charset="0"/>
              <a:sym typeface="+mn-lt"/>
            </a:endParaRPr>
          </a:p>
        </p:txBody>
      </p:sp>
      <p:sp>
        <p:nvSpPr>
          <p:cNvPr id="14" name="Rounded Rectangle 39">
            <a:extLst>
              <a:ext uri="{FF2B5EF4-FFF2-40B4-BE49-F238E27FC236}">
                <a16:creationId xmlns:a16="http://schemas.microsoft.com/office/drawing/2014/main" id="{1C3FCA0C-5A7A-4F6A-ADF5-580DB50CA599}"/>
              </a:ext>
            </a:extLst>
          </p:cNvPr>
          <p:cNvSpPr/>
          <p:nvPr/>
        </p:nvSpPr>
        <p:spPr bwMode="auto">
          <a:xfrm>
            <a:off x="4569091" y="947640"/>
            <a:ext cx="4137762" cy="604167"/>
          </a:xfrm>
          <a:prstGeom prst="roundRect">
            <a:avLst>
              <a:gd name="adj" fmla="val 0"/>
            </a:avLst>
          </a:prstGeom>
          <a:solidFill>
            <a:srgbClr val="324C7A"/>
          </a:solidFill>
          <a:ln>
            <a:solidFill>
              <a:srgbClr val="324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Arial Bold" panose="020B0604020202090204" charset="0"/>
                <a:cs typeface="Arial Bold" panose="020B0604020202090204" charset="0"/>
                <a:sym typeface="+mn-lt"/>
              </a:rPr>
              <a:t>Recommendation</a:t>
            </a:r>
            <a:endParaRPr lang="zh-CN" altLang="zh-CN" sz="1600" b="1" dirty="0">
              <a:solidFill>
                <a:srgbClr val="FFFFFF"/>
              </a:solidFill>
              <a:latin typeface="Arial Bold" panose="020B0604020202090204" charset="0"/>
              <a:cs typeface="Arial Bold" panose="020B060402020209020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9545" y="206375"/>
            <a:ext cx="8115300" cy="604166"/>
          </a:xfrm>
        </p:spPr>
        <p:txBody>
          <a:bodyPr/>
          <a:lstStyle/>
          <a:p>
            <a:r>
              <a:rPr lang="en-US" altLang="zh-CN"/>
              <a:t>Standard Practice</a:t>
            </a: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85802" y="728297"/>
            <a:ext cx="457200" cy="216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Rounded Rectangle 39"/>
          <p:cNvSpPr/>
          <p:nvPr/>
        </p:nvSpPr>
        <p:spPr bwMode="auto">
          <a:xfrm>
            <a:off x="557213" y="2009140"/>
            <a:ext cx="2479311" cy="691515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Artists</a:t>
            </a:r>
          </a:p>
        </p:txBody>
      </p:sp>
      <p:sp>
        <p:nvSpPr>
          <p:cNvPr id="26" name="Rounded Rectangle 39"/>
          <p:cNvSpPr/>
          <p:nvPr/>
        </p:nvSpPr>
        <p:spPr bwMode="auto">
          <a:xfrm>
            <a:off x="557213" y="1014095"/>
            <a:ext cx="2479311" cy="675005"/>
          </a:xfrm>
          <a:prstGeom prst="roundRect">
            <a:avLst>
              <a:gd name="adj" fmla="val 0"/>
            </a:avLst>
          </a:prstGeom>
          <a:solidFill>
            <a:srgbClr val="324C7A"/>
          </a:solidFill>
          <a:ln>
            <a:solidFill>
              <a:srgbClr val="324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+mj-lt"/>
                <a:cs typeface="Arial Bold" panose="020B0604020202090204" charset="0"/>
                <a:sym typeface="+mn-lt"/>
              </a:rPr>
              <a:t>Traditional Solutions</a:t>
            </a:r>
            <a:endParaRPr lang="zh-CN" altLang="zh-CN" sz="1600" b="1" dirty="0">
              <a:solidFill>
                <a:srgbClr val="FFFFFF"/>
              </a:solidFill>
              <a:latin typeface="+mj-lt"/>
              <a:cs typeface="Arial Bold" panose="020B0604020202090204" charset="0"/>
              <a:sym typeface="+mn-lt"/>
            </a:endParaRPr>
          </a:p>
        </p:txBody>
      </p:sp>
      <p:sp>
        <p:nvSpPr>
          <p:cNvPr id="5" name="Rounded Rectangle 39"/>
          <p:cNvSpPr/>
          <p:nvPr/>
        </p:nvSpPr>
        <p:spPr bwMode="auto">
          <a:xfrm>
            <a:off x="3283366" y="1014095"/>
            <a:ext cx="3040380" cy="675005"/>
          </a:xfrm>
          <a:prstGeom prst="roundRect">
            <a:avLst>
              <a:gd name="adj" fmla="val 0"/>
            </a:avLst>
          </a:prstGeom>
          <a:solidFill>
            <a:srgbClr val="324C7A"/>
          </a:solidFill>
          <a:ln>
            <a:solidFill>
              <a:srgbClr val="324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b="1">
                <a:solidFill>
                  <a:srgbClr val="FFFFFF"/>
                </a:solidFill>
                <a:latin typeface="+mj-lt"/>
                <a:cs typeface="Arial Bold" panose="020B0604020202090204" charset="0"/>
                <a:sym typeface="+mn-lt"/>
              </a:rPr>
              <a:t>Potential Risks</a:t>
            </a:r>
            <a:endParaRPr lang="zh-CN" altLang="zh-CN" sz="1600" b="1">
              <a:solidFill>
                <a:srgbClr val="FFFFFF"/>
              </a:solidFill>
              <a:latin typeface="+mj-lt"/>
              <a:cs typeface="Arial Bold" panose="020B0604020202090204" charset="0"/>
              <a:sym typeface="+mn-lt"/>
            </a:endParaRPr>
          </a:p>
        </p:txBody>
      </p:sp>
      <p:sp>
        <p:nvSpPr>
          <p:cNvPr id="16" name="Rounded Rectangle 39"/>
          <p:cNvSpPr/>
          <p:nvPr/>
        </p:nvSpPr>
        <p:spPr bwMode="auto">
          <a:xfrm>
            <a:off x="557213" y="3020695"/>
            <a:ext cx="2479311" cy="691515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Music publishers</a:t>
            </a:r>
            <a:endParaRPr lang="en-US" altLang="zh-CN" sz="1500">
              <a:solidFill>
                <a:srgbClr val="20365C"/>
              </a:solidFill>
              <a:latin typeface="+mj-lt"/>
              <a:cs typeface="Arial Bold"/>
            </a:endParaRPr>
          </a:p>
        </p:txBody>
      </p:sp>
      <p:sp>
        <p:nvSpPr>
          <p:cNvPr id="17" name="Rounded Rectangle 39"/>
          <p:cNvSpPr/>
          <p:nvPr/>
        </p:nvSpPr>
        <p:spPr bwMode="auto">
          <a:xfrm>
            <a:off x="3283366" y="4007037"/>
            <a:ext cx="3040380" cy="691515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40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No available crowdsourcing service</a:t>
            </a:r>
            <a:endParaRPr lang="en-US" altLang="zh-CN" sz="1400">
              <a:solidFill>
                <a:srgbClr val="20365C"/>
              </a:solidFill>
              <a:latin typeface="+mj-lt"/>
              <a:cs typeface="Arial Bold"/>
            </a:endParaRPr>
          </a:p>
          <a:p>
            <a:pPr algn="ctr" eaLnBrk="1" hangingPunct="1">
              <a:defRPr/>
            </a:pPr>
            <a:r>
              <a:rPr lang="en-US" altLang="zh-CN" sz="140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Labor costs</a:t>
            </a:r>
            <a:endParaRPr lang="en-US" altLang="zh-CN" sz="1400">
              <a:solidFill>
                <a:srgbClr val="20365C"/>
              </a:solidFill>
              <a:latin typeface="+mj-lt"/>
              <a:cs typeface="Arial Bold" panose="020B0604020202090204" charset="0"/>
            </a:endParaRPr>
          </a:p>
        </p:txBody>
      </p:sp>
      <p:sp>
        <p:nvSpPr>
          <p:cNvPr id="18" name="Rounded Rectangle 39"/>
          <p:cNvSpPr/>
          <p:nvPr/>
        </p:nvSpPr>
        <p:spPr bwMode="auto">
          <a:xfrm>
            <a:off x="3283366" y="2009139"/>
            <a:ext cx="3040380" cy="691515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dirty="0">
                <a:solidFill>
                  <a:srgbClr val="20365C"/>
                </a:solidFill>
                <a:latin typeface="+mj-lt"/>
                <a:cs typeface="Arial Bold" panose="020B0604020202090204" charset="0"/>
                <a:sym typeface="+mn-lt"/>
              </a:rPr>
              <a:t>Artists attempt another genres</a:t>
            </a:r>
          </a:p>
        </p:txBody>
      </p:sp>
      <p:sp>
        <p:nvSpPr>
          <p:cNvPr id="19" name="Rounded Rectangle 39"/>
          <p:cNvSpPr/>
          <p:nvPr/>
        </p:nvSpPr>
        <p:spPr bwMode="auto">
          <a:xfrm>
            <a:off x="6570588" y="1014094"/>
            <a:ext cx="2130500" cy="675005"/>
          </a:xfrm>
          <a:prstGeom prst="roundRect">
            <a:avLst>
              <a:gd name="adj" fmla="val 0"/>
            </a:avLst>
          </a:prstGeom>
          <a:solidFill>
            <a:srgbClr val="324C7A"/>
          </a:solidFill>
          <a:ln>
            <a:solidFill>
              <a:srgbClr val="324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 b="1">
                <a:solidFill>
                  <a:srgbClr val="FFFFFF"/>
                </a:solidFill>
                <a:latin typeface="+mj-lt"/>
                <a:cs typeface="Arial Bold" panose="020B0604020202090204" charset="0"/>
                <a:sym typeface="+mn-lt"/>
              </a:rPr>
              <a:t>Problems to Solve</a:t>
            </a:r>
            <a:endParaRPr lang="zh-CN" altLang="zh-CN" sz="1600" b="1">
              <a:solidFill>
                <a:srgbClr val="FFFFFF"/>
              </a:solidFill>
              <a:latin typeface="+mj-lt"/>
              <a:cs typeface="Arial Bold" panose="020B0604020202090204" charset="0"/>
              <a:sym typeface="+mn-lt"/>
            </a:endParaRPr>
          </a:p>
        </p:txBody>
      </p:sp>
      <p:sp>
        <p:nvSpPr>
          <p:cNvPr id="20" name="Rounded Rectangle 39"/>
          <p:cNvSpPr/>
          <p:nvPr/>
        </p:nvSpPr>
        <p:spPr bwMode="auto">
          <a:xfrm>
            <a:off x="6570588" y="2014496"/>
            <a:ext cx="2130500" cy="1697714"/>
          </a:xfrm>
          <a:prstGeom prst="roundRect">
            <a:avLst>
              <a:gd name="adj" fmla="val 0"/>
            </a:avLst>
          </a:prstGeom>
          <a:solidFill>
            <a:srgbClr val="3066C0"/>
          </a:solidFill>
          <a:ln>
            <a:solidFill>
              <a:srgbClr val="2F6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b="1">
                <a:solidFill>
                  <a:schemeClr val="bg1"/>
                </a:solidFill>
                <a:latin typeface="+mj-lt"/>
                <a:cs typeface="Arial Bold" panose="020B0604020202090204" charset="0"/>
                <a:sym typeface="+mn-lt"/>
              </a:rPr>
              <a:t>Low accuracy</a:t>
            </a:r>
          </a:p>
        </p:txBody>
      </p:sp>
      <p:sp>
        <p:nvSpPr>
          <p:cNvPr id="21" name="Rounded Rectangle 39"/>
          <p:cNvSpPr/>
          <p:nvPr/>
        </p:nvSpPr>
        <p:spPr bwMode="auto">
          <a:xfrm>
            <a:off x="6570588" y="4007037"/>
            <a:ext cx="2130500" cy="691515"/>
          </a:xfrm>
          <a:prstGeom prst="roundRect">
            <a:avLst>
              <a:gd name="adj" fmla="val 0"/>
            </a:avLst>
          </a:prstGeom>
          <a:solidFill>
            <a:srgbClr val="3066C0"/>
          </a:solidFill>
          <a:ln>
            <a:solidFill>
              <a:srgbClr val="2F6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+mj-lt"/>
                <a:cs typeface="Arial Bold" panose="020B0604020202090204" charset="0"/>
                <a:sym typeface="+mn-lt"/>
              </a:rPr>
              <a:t>Inefficient and expensive</a:t>
            </a:r>
          </a:p>
        </p:txBody>
      </p:sp>
      <p:sp>
        <p:nvSpPr>
          <p:cNvPr id="22" name="Rounded Rectangle 39"/>
          <p:cNvSpPr/>
          <p:nvPr/>
        </p:nvSpPr>
        <p:spPr bwMode="auto">
          <a:xfrm>
            <a:off x="3283366" y="3020695"/>
            <a:ext cx="3040380" cy="691515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GB" altLang="zh-CN" sz="1500" dirty="0">
                <a:solidFill>
                  <a:srgbClr val="20365C"/>
                </a:solidFill>
                <a:latin typeface="+mj-lt"/>
              </a:rPr>
              <a:t>Label with popular but unmatched genre for exposure</a:t>
            </a:r>
          </a:p>
        </p:txBody>
      </p:sp>
      <p:sp>
        <p:nvSpPr>
          <p:cNvPr id="24" name="Rounded Rectangle 39"/>
          <p:cNvSpPr/>
          <p:nvPr/>
        </p:nvSpPr>
        <p:spPr bwMode="auto">
          <a:xfrm>
            <a:off x="557213" y="4007037"/>
            <a:ext cx="2479311" cy="691515"/>
          </a:xfrm>
          <a:prstGeom prst="roundRect">
            <a:avLst>
              <a:gd name="adj" fmla="val 0"/>
            </a:avLst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500">
                <a:solidFill>
                  <a:srgbClr val="20365C"/>
                </a:solidFill>
                <a:latin typeface="+mj-lt"/>
                <a:cs typeface="Arial Bold"/>
                <a:sym typeface="+mn-lt"/>
              </a:rPr>
              <a:t>Data labelers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手里拿着手机&#10;&#10;描述已自动生成">
            <a:extLst>
              <a:ext uri="{FF2B5EF4-FFF2-40B4-BE49-F238E27FC236}">
                <a16:creationId xmlns:a16="http://schemas.microsoft.com/office/drawing/2014/main" id="{2F30D1A9-58C8-42AE-BE66-075570CF8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51625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1709990-0164-49CB-AE72-DC04AC6ACEF6}"/>
              </a:ext>
            </a:extLst>
          </p:cNvPr>
          <p:cNvSpPr/>
          <p:nvPr/>
        </p:nvSpPr>
        <p:spPr>
          <a:xfrm>
            <a:off x="0" y="-19050"/>
            <a:ext cx="9144000" cy="51668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 descr="图标&#10;&#10;描述已自动生成">
            <a:extLst>
              <a:ext uri="{FF2B5EF4-FFF2-40B4-BE49-F238E27FC236}">
                <a16:creationId xmlns:a16="http://schemas.microsoft.com/office/drawing/2014/main" id="{AAFC22A7-B6E8-43DD-B301-E278090A5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5943"/>
            <a:ext cx="564598" cy="564598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E0D6ED32-3599-4257-A1DA-937CB825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Agenda</a:t>
            </a:r>
            <a:endParaRPr lang="zh-CN" altLang="en-US"/>
          </a:p>
        </p:txBody>
      </p:sp>
      <p:sp>
        <p:nvSpPr>
          <p:cNvPr id="58" name="Text Placeholder 33"/>
          <p:cNvSpPr txBox="1"/>
          <p:nvPr/>
        </p:nvSpPr>
        <p:spPr>
          <a:xfrm>
            <a:off x="457200" y="12001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Scenario </a:t>
            </a:r>
            <a:endParaRPr lang="en-AU" altLang="zh-CN" sz="18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Text Placeholder 33"/>
          <p:cNvSpPr txBox="1"/>
          <p:nvPr/>
        </p:nvSpPr>
        <p:spPr>
          <a:xfrm>
            <a:off x="457200" y="3392718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Mitigation</a:t>
            </a:r>
          </a:p>
        </p:txBody>
      </p:sp>
      <p:sp>
        <p:nvSpPr>
          <p:cNvPr id="62" name="Text Placeholder 33"/>
          <p:cNvSpPr txBox="1"/>
          <p:nvPr/>
        </p:nvSpPr>
        <p:spPr>
          <a:xfrm>
            <a:off x="457200" y="1931006"/>
            <a:ext cx="259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Solution</a:t>
            </a:r>
          </a:p>
        </p:txBody>
      </p: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CCA99169-AD4F-4A8B-9686-886E5693D874}"/>
              </a:ext>
            </a:extLst>
          </p:cNvPr>
          <p:cNvSpPr txBox="1"/>
          <p:nvPr/>
        </p:nvSpPr>
        <p:spPr>
          <a:xfrm>
            <a:off x="457200" y="2661862"/>
            <a:ext cx="14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Impact</a:t>
            </a:r>
          </a:p>
        </p:txBody>
      </p:sp>
      <p:sp>
        <p:nvSpPr>
          <p:cNvPr id="65" name="Text Placeholder 33">
            <a:extLst>
              <a:ext uri="{FF2B5EF4-FFF2-40B4-BE49-F238E27FC236}">
                <a16:creationId xmlns:a16="http://schemas.microsoft.com/office/drawing/2014/main" id="{C617FBDF-83DD-4F80-9A52-A3E523D870B8}"/>
              </a:ext>
            </a:extLst>
          </p:cNvPr>
          <p:cNvSpPr txBox="1"/>
          <p:nvPr/>
        </p:nvSpPr>
        <p:spPr>
          <a:xfrm>
            <a:off x="457200" y="4123574"/>
            <a:ext cx="257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200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AU" altLang="zh-CN" sz="18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Summary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A98A10-A390-48FE-8B16-640B8DE44E6B}"/>
              </a:ext>
            </a:extLst>
          </p:cNvPr>
          <p:cNvSpPr/>
          <p:nvPr/>
        </p:nvSpPr>
        <p:spPr>
          <a:xfrm>
            <a:off x="571502" y="728297"/>
            <a:ext cx="457200" cy="216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739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39">
            <a:extLst>
              <a:ext uri="{FF2B5EF4-FFF2-40B4-BE49-F238E27FC236}">
                <a16:creationId xmlns:a16="http://schemas.microsoft.com/office/drawing/2014/main" id="{2849CA7F-C451-4E47-893A-F68ACD0E85F4}"/>
              </a:ext>
            </a:extLst>
          </p:cNvPr>
          <p:cNvSpPr/>
          <p:nvPr/>
        </p:nvSpPr>
        <p:spPr bwMode="auto">
          <a:xfrm>
            <a:off x="469545" y="1224575"/>
            <a:ext cx="1892265" cy="674982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30s Audio Tracks</a:t>
            </a:r>
          </a:p>
          <a:p>
            <a:pPr algn="ctr" eaLnBrk="1" hangingPunct="1">
              <a:defRPr/>
            </a:pPr>
            <a:r>
              <a:rPr lang="en-US" altLang="zh-CN" sz="1600" i="1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N</a:t>
            </a:r>
            <a:r>
              <a:rPr lang="en-US" altLang="zh-CN" sz="160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 = 1000</a:t>
            </a:r>
            <a:endParaRPr lang="zh-CN" altLang="zh-CN" sz="1600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55CEC4B-69D3-4A5D-BC7A-CF1DE6F0DDDA}"/>
              </a:ext>
            </a:extLst>
          </p:cNvPr>
          <p:cNvSpPr/>
          <p:nvPr/>
        </p:nvSpPr>
        <p:spPr bwMode="auto">
          <a:xfrm>
            <a:off x="3002032" y="1200150"/>
            <a:ext cx="5687955" cy="674982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Mel Spectrograms Image</a:t>
            </a:r>
          </a:p>
          <a:p>
            <a:pPr algn="ctr" eaLnBrk="1" hangingPunct="1">
              <a:defRPr/>
            </a:pPr>
            <a:r>
              <a:rPr lang="en-US" altLang="zh-CN" sz="1600" i="1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N</a:t>
            </a:r>
            <a:r>
              <a:rPr lang="en-US" altLang="zh-CN" sz="160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 = 1000</a:t>
            </a:r>
            <a:endParaRPr lang="zh-CN" altLang="zh-CN" sz="1600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C9F38A5-C9C0-4CD6-8956-B6749D2E474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361810" y="1562066"/>
            <a:ext cx="640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9">
            <a:extLst>
              <a:ext uri="{FF2B5EF4-FFF2-40B4-BE49-F238E27FC236}">
                <a16:creationId xmlns:a16="http://schemas.microsoft.com/office/drawing/2014/main" id="{E3D3F451-3B9C-455B-B388-367D2859C8D5}"/>
              </a:ext>
            </a:extLst>
          </p:cNvPr>
          <p:cNvSpPr/>
          <p:nvPr/>
        </p:nvSpPr>
        <p:spPr bwMode="auto">
          <a:xfrm>
            <a:off x="469545" y="3022856"/>
            <a:ext cx="1892265" cy="67498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3s Audio Tracks</a:t>
            </a:r>
          </a:p>
          <a:p>
            <a:pPr algn="ctr" eaLnBrk="1" hangingPunct="1">
              <a:defRPr/>
            </a:pPr>
            <a:r>
              <a:rPr lang="en-US" altLang="zh-CN" sz="1600" i="1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N</a:t>
            </a:r>
            <a:r>
              <a:rPr lang="en-US" altLang="zh-CN" sz="160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 = 9990</a:t>
            </a:r>
            <a:endParaRPr lang="zh-CN" altLang="zh-CN" sz="1600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B1526E2-D709-4340-AD39-87818302397C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2361810" y="3360347"/>
            <a:ext cx="640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C83E896-7503-429A-96EE-9E18BB3F6737}"/>
              </a:ext>
            </a:extLst>
          </p:cNvPr>
          <p:cNvCxnSpPr>
            <a:cxnSpLocks/>
          </p:cNvCxnSpPr>
          <p:nvPr/>
        </p:nvCxnSpPr>
        <p:spPr>
          <a:xfrm>
            <a:off x="1371600" y="1899557"/>
            <a:ext cx="0" cy="112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8F32246-B8E3-4436-B230-33AFA3B6CE91}"/>
              </a:ext>
            </a:extLst>
          </p:cNvPr>
          <p:cNvSpPr/>
          <p:nvPr/>
        </p:nvSpPr>
        <p:spPr bwMode="auto">
          <a:xfrm>
            <a:off x="3002033" y="3022856"/>
            <a:ext cx="2331967" cy="674982"/>
          </a:xfrm>
          <a:prstGeom prst="roundRect">
            <a:avLst>
              <a:gd name="adj" fmla="val 0"/>
            </a:avLst>
          </a:prstGeom>
          <a:solidFill>
            <a:srgbClr val="26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MFCC Time Series</a:t>
            </a:r>
          </a:p>
          <a:p>
            <a:pPr algn="ctr" eaLnBrk="1" hangingPunct="1">
              <a:defRPr/>
            </a:pPr>
            <a:r>
              <a:rPr lang="en-US" altLang="zh-CN" sz="1600" i="1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N</a:t>
            </a:r>
            <a:r>
              <a:rPr lang="en-US" altLang="zh-CN" sz="160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 = 9990</a:t>
            </a:r>
            <a:endParaRPr lang="zh-CN" altLang="zh-CN" sz="1600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8CECC4-C26E-46DC-9C7D-76607BF43918}"/>
              </a:ext>
            </a:extLst>
          </p:cNvPr>
          <p:cNvSpPr txBox="1"/>
          <p:nvPr/>
        </p:nvSpPr>
        <p:spPr>
          <a:xfrm>
            <a:off x="1345307" y="2286651"/>
            <a:ext cx="101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Split</a:t>
            </a:r>
            <a:endParaRPr lang="zh-CN" altLang="en-US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C1F7408-FAA3-40FA-B461-1B08B394517E}"/>
              </a:ext>
            </a:extLst>
          </p:cNvPr>
          <p:cNvCxnSpPr>
            <a:cxnSpLocks/>
          </p:cNvCxnSpPr>
          <p:nvPr/>
        </p:nvCxnSpPr>
        <p:spPr>
          <a:xfrm>
            <a:off x="5334000" y="3360347"/>
            <a:ext cx="6983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39">
            <a:extLst>
              <a:ext uri="{FF2B5EF4-FFF2-40B4-BE49-F238E27FC236}">
                <a16:creationId xmlns:a16="http://schemas.microsoft.com/office/drawing/2014/main" id="{0B9D2AAE-3FEC-4058-83D6-61ADA4E32C93}"/>
              </a:ext>
            </a:extLst>
          </p:cNvPr>
          <p:cNvSpPr/>
          <p:nvPr/>
        </p:nvSpPr>
        <p:spPr bwMode="auto">
          <a:xfrm>
            <a:off x="6032345" y="3022856"/>
            <a:ext cx="2657643" cy="674982"/>
          </a:xfrm>
          <a:prstGeom prst="roundRect">
            <a:avLst>
              <a:gd name="adj" fmla="val 0"/>
            </a:avLst>
          </a:prstGeom>
          <a:solidFill>
            <a:srgbClr val="26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160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Numerical Music Features</a:t>
            </a:r>
          </a:p>
          <a:p>
            <a:pPr algn="ctr" eaLnBrk="1" hangingPunct="1">
              <a:defRPr/>
            </a:pPr>
            <a:r>
              <a:rPr lang="en-US" altLang="zh-CN" sz="1600" i="1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N</a:t>
            </a:r>
            <a:r>
              <a:rPr lang="en-US" altLang="zh-CN" sz="160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 = 9990</a:t>
            </a:r>
            <a:endParaRPr lang="zh-CN" altLang="zh-CN" sz="1600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6EE3114A-2ABD-4870-A838-813C6A8E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115300" cy="604838"/>
          </a:xfrm>
        </p:spPr>
        <p:txBody>
          <a:bodyPr/>
          <a:lstStyle/>
          <a:p>
            <a:r>
              <a:rPr lang="en-US" altLang="zh-CN" dirty="0"/>
              <a:t>Dataset Generation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42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A0AB93A4-4F3A-45E9-BA68-C8844D889A50}"/>
              </a:ext>
            </a:extLst>
          </p:cNvPr>
          <p:cNvSpPr/>
          <p:nvPr/>
        </p:nvSpPr>
        <p:spPr>
          <a:xfrm>
            <a:off x="457200" y="1123951"/>
            <a:ext cx="3428999" cy="529357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Mel Spectrograms</a:t>
            </a:r>
            <a:endParaRPr lang="zh-CN" altLang="en-US" sz="1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A83C4C-297A-4CFC-B7ED-37AF984BFEAD}"/>
              </a:ext>
            </a:extLst>
          </p:cNvPr>
          <p:cNvSpPr/>
          <p:nvPr/>
        </p:nvSpPr>
        <p:spPr>
          <a:xfrm>
            <a:off x="4124149" y="1123950"/>
            <a:ext cx="1777327" cy="529357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MFCC</a:t>
            </a:r>
            <a:endParaRPr lang="zh-CN" altLang="en-US" sz="1600" b="1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109862A-2026-4010-A5B3-70F50E508D2E}"/>
              </a:ext>
            </a:extLst>
          </p:cNvPr>
          <p:cNvSpPr/>
          <p:nvPr/>
        </p:nvSpPr>
        <p:spPr>
          <a:xfrm>
            <a:off x="6096000" y="1123950"/>
            <a:ext cx="2590799" cy="529357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Music Features</a:t>
            </a:r>
            <a:endParaRPr lang="zh-CN" altLang="en-US" sz="1600" b="1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ABF5B62-9109-4831-8B73-B2FCDFE7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Image, Time Series, Numerical Inputs </a:t>
            </a:r>
            <a:endParaRPr lang="zh-CN" altLang="en-US" dirty="0"/>
          </a:p>
        </p:txBody>
      </p:sp>
      <p:pic>
        <p:nvPicPr>
          <p:cNvPr id="6" name="图片 5" descr="图片包含 游戏机, 窗帘, 家具&#10;&#10;描述已自动生成">
            <a:extLst>
              <a:ext uri="{FF2B5EF4-FFF2-40B4-BE49-F238E27FC236}">
                <a16:creationId xmlns:a16="http://schemas.microsoft.com/office/drawing/2014/main" id="{91388453-A97A-4C8C-99CE-32136AE4B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4" t="8343" r="8343" b="10425"/>
          <a:stretch/>
        </p:blipFill>
        <p:spPr>
          <a:xfrm>
            <a:off x="457200" y="1733549"/>
            <a:ext cx="3505200" cy="2819401"/>
          </a:xfrm>
          <a:prstGeom prst="rect">
            <a:avLst/>
          </a:prstGeom>
        </p:spPr>
      </p:pic>
      <p:pic>
        <p:nvPicPr>
          <p:cNvPr id="17" name="图片 16" descr="图标&#10;&#10;描述已自动生成">
            <a:extLst>
              <a:ext uri="{FF2B5EF4-FFF2-40B4-BE49-F238E27FC236}">
                <a16:creationId xmlns:a16="http://schemas.microsoft.com/office/drawing/2014/main" id="{F0E823D6-D84D-456B-BC0D-D8BC9ED95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35" y="1885950"/>
            <a:ext cx="1767841" cy="304800"/>
          </a:xfrm>
          <a:prstGeom prst="rect">
            <a:avLst/>
          </a:prstGeom>
        </p:spPr>
      </p:pic>
      <p:pic>
        <p:nvPicPr>
          <p:cNvPr id="24" name="图片 23" descr="形状&#10;&#10;低可信度描述已自动生成">
            <a:extLst>
              <a:ext uri="{FF2B5EF4-FFF2-40B4-BE49-F238E27FC236}">
                <a16:creationId xmlns:a16="http://schemas.microsoft.com/office/drawing/2014/main" id="{AEAEC165-EE33-4A19-9FD9-037623DC12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00350"/>
            <a:ext cx="762000" cy="762000"/>
          </a:xfrm>
          <a:prstGeom prst="rect">
            <a:avLst/>
          </a:prstGeom>
        </p:spPr>
      </p:pic>
      <p:sp>
        <p:nvSpPr>
          <p:cNvPr id="25" name="箭头: 下 24">
            <a:extLst>
              <a:ext uri="{FF2B5EF4-FFF2-40B4-BE49-F238E27FC236}">
                <a16:creationId xmlns:a16="http://schemas.microsoft.com/office/drawing/2014/main" id="{E86517CD-6390-44F6-A600-3DED4CB3E941}"/>
              </a:ext>
            </a:extLst>
          </p:cNvPr>
          <p:cNvSpPr/>
          <p:nvPr/>
        </p:nvSpPr>
        <p:spPr>
          <a:xfrm>
            <a:off x="4876800" y="2266950"/>
            <a:ext cx="228600" cy="38556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形状&#10;&#10;低可信度描述已自动生成">
            <a:extLst>
              <a:ext uri="{FF2B5EF4-FFF2-40B4-BE49-F238E27FC236}">
                <a16:creationId xmlns:a16="http://schemas.microsoft.com/office/drawing/2014/main" id="{5DC92162-33D0-44AC-9608-2FDF4A317D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13" y="2873718"/>
            <a:ext cx="631937" cy="631937"/>
          </a:xfrm>
          <a:prstGeom prst="rect">
            <a:avLst/>
          </a:prstGeom>
        </p:spPr>
      </p:pic>
      <p:pic>
        <p:nvPicPr>
          <p:cNvPr id="29" name="图片 28" descr="图标&#10;&#10;描述已自动生成">
            <a:extLst>
              <a:ext uri="{FF2B5EF4-FFF2-40B4-BE49-F238E27FC236}">
                <a16:creationId xmlns:a16="http://schemas.microsoft.com/office/drawing/2014/main" id="{FF13E7FB-112E-4CC6-9ABA-2A6C9BF40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710185"/>
            <a:ext cx="1862876" cy="866773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053FAA0-6F8F-4C15-8A75-04ABA1B86D92}"/>
              </a:ext>
            </a:extLst>
          </p:cNvPr>
          <p:cNvSpPr/>
          <p:nvPr/>
        </p:nvSpPr>
        <p:spPr>
          <a:xfrm>
            <a:off x="6096000" y="1888772"/>
            <a:ext cx="2590799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0" i="0">
                <a:solidFill>
                  <a:schemeClr val="bg1"/>
                </a:solidFill>
                <a:effectLst/>
                <a:latin typeface="+mj-lt"/>
              </a:rPr>
              <a:t>Tempo</a:t>
            </a:r>
            <a:endParaRPr lang="zh-CN" alt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8E18030-5697-4D0E-AECF-80FC67A793D3}"/>
              </a:ext>
            </a:extLst>
          </p:cNvPr>
          <p:cNvSpPr/>
          <p:nvPr/>
        </p:nvSpPr>
        <p:spPr>
          <a:xfrm>
            <a:off x="6085113" y="2573965"/>
            <a:ext cx="2590799" cy="378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+mj-lt"/>
              </a:rPr>
              <a:t>Zero crossing rate</a:t>
            </a:r>
            <a:endParaRPr lang="zh-CN" alt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C5524FF-9EB8-4B82-9DE9-5528EBC83C04}"/>
              </a:ext>
            </a:extLst>
          </p:cNvPr>
          <p:cNvSpPr/>
          <p:nvPr/>
        </p:nvSpPr>
        <p:spPr>
          <a:xfrm>
            <a:off x="6095999" y="3227147"/>
            <a:ext cx="2590799" cy="378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+mj-lt"/>
              </a:rPr>
              <a:t>H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+mj-lt"/>
              </a:rPr>
              <a:t>armony</a:t>
            </a:r>
            <a:endParaRPr lang="zh-CN" alt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9B3FCE-20E6-49BB-AB55-11F424E08C98}"/>
              </a:ext>
            </a:extLst>
          </p:cNvPr>
          <p:cNvSpPr/>
          <p:nvPr/>
        </p:nvSpPr>
        <p:spPr>
          <a:xfrm>
            <a:off x="6786534" y="3710185"/>
            <a:ext cx="1187958" cy="283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4">
                    <a:lumMod val="50000"/>
                  </a:schemeClr>
                </a:solidFill>
              </a:rPr>
              <a:t>···</a:t>
            </a:r>
            <a:endParaRPr lang="zh-CN" alt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ACBB9E1-158A-47E7-B892-122B78815434}"/>
              </a:ext>
            </a:extLst>
          </p:cNvPr>
          <p:cNvSpPr/>
          <p:nvPr/>
        </p:nvSpPr>
        <p:spPr>
          <a:xfrm>
            <a:off x="6091335" y="4098591"/>
            <a:ext cx="2590798" cy="378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MFCC</a:t>
            </a:r>
            <a:endParaRPr lang="zh-CN" alt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87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3k3hwu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n3k3hwu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1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Ikon Yellow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FBFA4"/>
      </a:accent1>
      <a:accent2>
        <a:srgbClr val="7B7BAD"/>
      </a:accent2>
      <a:accent3>
        <a:srgbClr val="32AFC8"/>
      </a:accent3>
      <a:accent4>
        <a:srgbClr val="1275B2"/>
      </a:accent4>
      <a:accent5>
        <a:srgbClr val="0479DA"/>
      </a:accent5>
      <a:accent6>
        <a:srgbClr val="8F298A"/>
      </a:accent6>
      <a:hlink>
        <a:srgbClr val="1FBFA4"/>
      </a:hlink>
      <a:folHlink>
        <a:srgbClr val="BFBFBF"/>
      </a:folHlink>
    </a:clrScheme>
    <a:fontScheme name="qevolvgw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kon Yellow">
    <a:dk1>
      <a:srgbClr val="000000"/>
    </a:dk1>
    <a:lt1>
      <a:srgbClr val="FFFFFF"/>
    </a:lt1>
    <a:dk2>
      <a:srgbClr val="778495"/>
    </a:dk2>
    <a:lt2>
      <a:srgbClr val="F0F0F0"/>
    </a:lt2>
    <a:accent1>
      <a:srgbClr val="1FBFA4"/>
    </a:accent1>
    <a:accent2>
      <a:srgbClr val="7B7BAD"/>
    </a:accent2>
    <a:accent3>
      <a:srgbClr val="32AFC8"/>
    </a:accent3>
    <a:accent4>
      <a:srgbClr val="1275B2"/>
    </a:accent4>
    <a:accent5>
      <a:srgbClr val="0479DA"/>
    </a:accent5>
    <a:accent6>
      <a:srgbClr val="8F298A"/>
    </a:accent6>
    <a:hlink>
      <a:srgbClr val="1FBFA4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09FABED5F7EC4395E50D9FE0BFDEC7" ma:contentTypeVersion="7" ma:contentTypeDescription="Create a new document." ma:contentTypeScope="" ma:versionID="cc8791e28c593217afdfaf119386083a">
  <xsd:schema xmlns:xsd="http://www.w3.org/2001/XMLSchema" xmlns:xs="http://www.w3.org/2001/XMLSchema" xmlns:p="http://schemas.microsoft.com/office/2006/metadata/properties" xmlns:ns3="a9e0e029-8590-4c4c-9112-32ebdaa20c2b" xmlns:ns4="ae3b86ec-5b64-49f3-9104-ec04b3eae656" targetNamespace="http://schemas.microsoft.com/office/2006/metadata/properties" ma:root="true" ma:fieldsID="906b2eca1075f0dad0645708871c437f" ns3:_="" ns4:_="">
    <xsd:import namespace="a9e0e029-8590-4c4c-9112-32ebdaa20c2b"/>
    <xsd:import namespace="ae3b86ec-5b64-49f3-9104-ec04b3eae6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e0e029-8590-4c4c-9112-32ebdaa20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3b86ec-5b64-49f3-9104-ec04b3eae65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67240E-44DB-43B3-A7F3-A735B722ADFD}">
  <ds:schemaRefs>
    <ds:schemaRef ds:uri="a9e0e029-8590-4c4c-9112-32ebdaa20c2b"/>
    <ds:schemaRef ds:uri="ae3b86ec-5b64-49f3-9104-ec04b3eae6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CCEA24E-983D-4EF4-BC88-AF7A7154E5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E0F58E-1F5B-4A67-874A-4389B690E8A6}">
  <ds:schemaRefs>
    <ds:schemaRef ds:uri="a9e0e029-8590-4c4c-9112-32ebdaa20c2b"/>
    <ds:schemaRef ds:uri="ae3b86ec-5b64-49f3-9104-ec04b3eae65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489</Words>
  <Application>Microsoft Office PowerPoint</Application>
  <PresentationFormat>全屏显示(16:9)</PresentationFormat>
  <Paragraphs>217</Paragraphs>
  <Slides>19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等线</vt:lpstr>
      <vt:lpstr>微软雅黑</vt:lpstr>
      <vt:lpstr>Abel</vt:lpstr>
      <vt:lpstr>Arial</vt:lpstr>
      <vt:lpstr>Arial Bold</vt:lpstr>
      <vt:lpstr>Calibri</vt:lpstr>
      <vt:lpstr>Open Sans</vt:lpstr>
      <vt:lpstr>Source Sans Pro Light</vt:lpstr>
      <vt:lpstr>Wingdings</vt:lpstr>
      <vt:lpstr>Office Theme</vt:lpstr>
      <vt:lpstr>Office 主题​​</vt:lpstr>
      <vt:lpstr>5_Office Theme</vt:lpstr>
      <vt:lpstr>Work Allocation</vt:lpstr>
      <vt:lpstr>PowerPoint 演示文稿</vt:lpstr>
      <vt:lpstr>Agenda</vt:lpstr>
      <vt:lpstr>Agenda</vt:lpstr>
      <vt:lpstr>The Application of Music Labelling</vt:lpstr>
      <vt:lpstr>Standard Practice</vt:lpstr>
      <vt:lpstr>Agenda</vt:lpstr>
      <vt:lpstr>Dataset Generation</vt:lpstr>
      <vt:lpstr>Image, Time Series, Numerical Inputs </vt:lpstr>
      <vt:lpstr>Models for Different Data</vt:lpstr>
      <vt:lpstr>Model performance</vt:lpstr>
      <vt:lpstr>Agenda</vt:lpstr>
      <vt:lpstr>Marginal Improvement</vt:lpstr>
      <vt:lpstr>Cost Reduction &amp; Efficient Improvement</vt:lpstr>
      <vt:lpstr>Agenda</vt:lpstr>
      <vt:lpstr>Further Improvements</vt:lpstr>
      <vt:lpstr>Agenda</vt:lpstr>
      <vt:lpstr>Automatic Music Genre Classifier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Wu</dc:creator>
  <cp:lastModifiedBy>Wu Jun</cp:lastModifiedBy>
  <cp:revision>16</cp:revision>
  <dcterms:created xsi:type="dcterms:W3CDTF">2014-09-17T03:37:00Z</dcterms:created>
  <dcterms:modified xsi:type="dcterms:W3CDTF">2022-04-11T14:18:17Z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  <property fmtid="{D5CDD505-2E9C-101B-9397-08002B2CF9AE}" pid="3" name="ContentTypeId">
    <vt:lpwstr>0x0101009309FABED5F7EC4395E50D9FE0BFDEC7</vt:lpwstr>
  </property>
</Properties>
</file>